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357564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8fb4bad1e46103c3b20938a#tid=6901acc72bf2270009e0856a#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575304" y="5541264"/>
            <a:ext cx="5038344" cy="539496"/>
          </a:xfrm>
          <a:prstGeom prst="rect">
            <a:avLst/>
          </a:prstGeom>
          <a:noFill/>
          <a:ln/>
        </p:spPr>
        <p:txBody>
          <a:bodyPr wrap="square" lIns="0" tIns="0" rIns="0" bIns="0" rtlCol="0" anchor="ctr"/>
          <a:lstStyle/>
          <a:p>
            <a:pPr algn="ctr">
              <a:lnSpc>
                <a:spcPct val="100000"/>
              </a:lnSpc>
            </a:pPr>
            <a:r>
              <a:rPr lang="en-US" sz="2400" b="0" i="0" dirty="0">
                <a:solidFill>
                  <a:srgbClr val="000000"/>
                </a:solidFill>
                <a:latin typeface="SimHei" pitchFamily="34" charset="0"/>
                <a:ea typeface="SimHei" pitchFamily="34" charset="-122"/>
                <a:cs typeface="SimHei" pitchFamily="34" charset="-120"/>
              </a:rPr>
              <a:t>高中物理 必修第二册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a:lstStyle/>
          <a:p>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df=cd9db5f0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上分点1 对开普勒定律的理解</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df=d139a5d5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上分点2 开普勒定律的应用</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7257e4d4f.fixed?pid=e5fa3affa&amp;color=255,240,0&amp;vtp=1&amp;bbb=1"/>
          <p:cNvSpPr/>
          <p:nvPr/>
        </p:nvSpPr>
        <p:spPr>
          <a:xfrm>
            <a:off x="0" y="1618488"/>
            <a:ext cx="12188952" cy="896112"/>
          </a:xfrm>
          <a:prstGeom prst="rect">
            <a:avLst/>
          </a:prstGeom>
          <a:noFill/>
          <a:ln/>
        </p:spPr>
        <p:txBody>
          <a:bodyPr wrap="none" lIns="0" tIns="0" rIns="0" bIns="0" rtlCol="0" anchor="ctr"/>
          <a:lstStyle/>
          <a:p>
            <a:pPr algn="ctr" latinLnBrk="1">
              <a:lnSpc>
                <a:spcPts val="5400"/>
              </a:lnSpc>
            </a:pPr>
            <a:r>
              <a:rPr lang="en-US" altLang="zh-CN" sz="4400" b="1" i="0" dirty="0">
                <a:solidFill>
                  <a:srgbClr val="FFF000"/>
                </a:solidFill>
                <a:latin typeface="微软雅黑" pitchFamily="34" charset="0"/>
                <a:ea typeface="微软雅黑" pitchFamily="34" charset="-122"/>
                <a:cs typeface="微软雅黑" pitchFamily="34" charset="-120"/>
              </a:rPr>
              <a:t>第七章</a:t>
            </a:r>
            <a:r>
              <a:rPr lang="en-US" altLang="zh-CN" sz="4400" b="1" i="0" dirty="0">
                <a:solidFill>
                  <a:srgbClr val="FFF000"/>
                </a:solidFill>
                <a:latin typeface="SimSun" pitchFamily="34" charset="0"/>
                <a:ea typeface="SimSun" pitchFamily="34" charset="-122"/>
                <a:cs typeface="SimSun" pitchFamily="34" charset="-120"/>
              </a:rPr>
              <a:t> </a:t>
            </a:r>
            <a:r>
              <a:rPr lang="en-US" altLang="zh-CN" sz="4400" b="1" i="0" dirty="0">
                <a:solidFill>
                  <a:srgbClr val="FFF000"/>
                </a:solidFill>
                <a:latin typeface="微软雅黑" pitchFamily="34" charset="0"/>
                <a:ea typeface="微软雅黑" pitchFamily="34" charset="-122"/>
                <a:cs typeface="微软雅黑" pitchFamily="34" charset="-120"/>
              </a:rPr>
              <a:t>万有引力与宇宙航行</a:t>
            </a:r>
            <a:endParaRPr lang="en-US" altLang="zh-CN" sz="4400" dirty="0"/>
          </a:p>
        </p:txBody>
      </p:sp>
      <p:sp>
        <p:nvSpPr>
          <p:cNvPr id="3" name="C_2_BD#7257e4d4f.fixed?pid=e5fa3affa&amp;color=255,255,255&amp;vtp=1&amp;bbb=1"/>
          <p:cNvSpPr/>
          <p:nvPr/>
        </p:nvSpPr>
        <p:spPr>
          <a:xfrm>
            <a:off x="0" y="2880360"/>
            <a:ext cx="12188952" cy="649224"/>
          </a:xfrm>
          <a:prstGeom prst="rect">
            <a:avLst/>
          </a:prstGeom>
          <a:noFill/>
          <a:ln/>
        </p:spPr>
        <p:txBody>
          <a:bodyPr wrap="none" lIns="0" tIns="0" rIns="0" bIns="0" rtlCol="0" anchor="ctr"/>
          <a:lstStyle/>
          <a:p>
            <a:pPr algn="ctr" latinLnBrk="1">
              <a:lnSpc>
                <a:spcPts val="4000"/>
              </a:lnSpc>
            </a:pPr>
            <a:r>
              <a:rPr lang="en-US" altLang="zh-CN" sz="3200" b="0" i="0" dirty="0">
                <a:solidFill>
                  <a:srgbClr val="FFFFFF"/>
                </a:solidFill>
                <a:latin typeface="微软雅黑" pitchFamily="34" charset="0"/>
                <a:ea typeface="微软雅黑" pitchFamily="34" charset="-122"/>
                <a:cs typeface="微软雅黑" pitchFamily="34" charset="-120"/>
              </a:rPr>
              <a:t>第1节</a:t>
            </a:r>
            <a:r>
              <a:rPr lang="en-US" altLang="zh-CN" sz="3200" b="0" i="0" dirty="0">
                <a:solidFill>
                  <a:srgbClr val="FFFFFF"/>
                </a:solidFill>
                <a:latin typeface="SimSun" pitchFamily="34" charset="0"/>
                <a:ea typeface="SimSun" pitchFamily="34" charset="-122"/>
                <a:cs typeface="SimSun" pitchFamily="34" charset="-120"/>
              </a:rPr>
              <a:t> </a:t>
            </a:r>
            <a:r>
              <a:rPr lang="en-US" altLang="zh-CN" sz="3200" b="0" i="0" dirty="0">
                <a:solidFill>
                  <a:srgbClr val="FFFFFF"/>
                </a:solidFill>
                <a:latin typeface="微软雅黑" pitchFamily="34" charset="0"/>
                <a:ea typeface="微软雅黑" pitchFamily="34" charset="-122"/>
                <a:cs typeface="微软雅黑" pitchFamily="34" charset="-120"/>
              </a:rPr>
              <a:t>行星的运动</a:t>
            </a:r>
            <a:endParaRPr lang="en-US" altLang="zh-CN" sz="3200"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5_BD.1_1#80e35366f?vop=1&amp;pid=cd9db5f08&amp;color=0,0,0&amp;vtp=1&amp;bt=1&amp;bbb=1"/>
          <p:cNvSpPr/>
          <p:nvPr/>
        </p:nvSpPr>
        <p:spPr>
          <a:xfrm>
            <a:off x="832104" y="150876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有关开普勒行星运动定律的描述，</a:t>
            </a:r>
            <a:r>
              <a:rPr lang="en-US" altLang="zh-CN" sz="1800" b="0" i="0">
                <a:solidFill>
                  <a:srgbClr val="000000"/>
                </a:solidFill>
                <a:latin typeface="微软雅黑" pitchFamily="34" charset="0"/>
                <a:ea typeface="微软雅黑" pitchFamily="34" charset="-122"/>
                <a:cs typeface="微软雅黑" pitchFamily="34" charset="-120"/>
              </a:rPr>
              <a:t>下列说法中正确的是(</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p:sp>
        <p:nvSpPr>
          <p:cNvPr id="3" name="QC_5_AN.2_1#80e35366f.bracket?vop=1&amp;pid=cd9db5f08&amp;color=0,0,0&amp;vpa=1&amp;vtp=1"/>
          <p:cNvSpPr/>
          <p:nvPr/>
        </p:nvSpPr>
        <p:spPr>
          <a:xfrm>
            <a:off x="6805072" y="1504950"/>
            <a:ext cx="331788" cy="363347"/>
          </a:xfrm>
          <a:prstGeom prst="rect">
            <a:avLst/>
          </a:prstGeom>
          <a:noFill/>
          <a:ln/>
        </p:spPr>
        <p:txBody>
          <a:bodyPr wrap="none" lIns="0" tIns="0" rIns="0" bIns="0" rtlCol="0" anchor="t"/>
          <a:lstStyle/>
          <a:p>
            <a:pPr algn="ctr" latinLnBrk="1">
              <a:lnSpc>
                <a:spcPts val="32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p:sp>
        <p:nvSpPr>
          <p:cNvPr id="4" name="QC_5_BD.1_2#80e35366f.choices?vop=1&amp;pid=cd9db5f08&amp;color=0,0,0&amp;vtp=1&amp;bbb=1"/>
          <p:cNvSpPr/>
          <p:nvPr/>
        </p:nvSpPr>
        <p:spPr>
          <a:xfrm>
            <a:off x="832104" y="1922780"/>
            <a:ext cx="1053388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所有行星绕太阳运动的轨道都是椭圆，太阳处在椭圆的中心点上</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不同行星与太阳的连线在相同的时间内扫过的面积相等</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太阳系中所有行星的轨道的半长轴的三次方跟它的公转周期的二次方的比值都相等</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开普勒提出了“日心说”</a:t>
            </a:r>
            <a:endParaRPr lang="en-US" altLang="zh-CN" sz="1800" dirty="0"/>
          </a:p>
        </p:txBody>
      </p:sp>
      <p:sp>
        <p:nvSpPr>
          <p:cNvPr id="5" name="QC_5_AS.3_1#80e35366f?vop=1&amp;pid=cd9db5f08&amp;color=0,0,0&amp;vtp=1&amp;bbb=1&amp;hb=1"/>
          <p:cNvSpPr/>
          <p:nvPr/>
        </p:nvSpPr>
        <p:spPr>
          <a:xfrm>
            <a:off x="832104" y="3573780"/>
            <a:ext cx="10533888" cy="16116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【解析】开普勒第一定律的内容为所有行星绕太阳运动的轨道都是椭圆，太阳处在椭圆的一个焦点上</a:t>
            </a:r>
            <a:r>
              <a:rPr lang="en-US" altLang="zh-CN" sz="1800" b="0" i="0">
                <a:solidFill>
                  <a:srgbClr val="000000"/>
                </a:solidFill>
                <a:latin typeface="微软雅黑" pitchFamily="34" charset="0"/>
                <a:ea typeface="微软雅黑" pitchFamily="34" charset="-122"/>
                <a:cs typeface="微软雅黑" pitchFamily="34" charset="-120"/>
              </a:rPr>
              <a:t>，故</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微软雅黑" pitchFamily="34" charset="0"/>
                <a:ea typeface="微软雅黑" pitchFamily="34" charset="-122"/>
                <a:cs typeface="微软雅黑" pitchFamily="34" charset="-120"/>
              </a:rPr>
              <a:t>错误；开普勒第二定律为面积定律，即对同一个行星而言</a:t>
            </a:r>
            <a:r>
              <a:rPr lang="en-US" altLang="zh-CN" sz="1800" b="0" i="0">
                <a:solidFill>
                  <a:srgbClr val="000000"/>
                </a:solidFill>
                <a:latin typeface="微软雅黑" pitchFamily="34" charset="0"/>
                <a:ea typeface="微软雅黑" pitchFamily="34" charset="-122"/>
                <a:cs typeface="微软雅黑" pitchFamily="34" charset="-120"/>
              </a:rPr>
              <a:t>，太阳与行星的连线在相同时间内扫过的面积</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相等</a:t>
            </a:r>
            <a:r>
              <a:rPr lang="en-US" altLang="zh-CN" sz="1800" b="0" i="0" dirty="0">
                <a:solidFill>
                  <a:srgbClr val="000000"/>
                </a:solidFill>
                <a:latin typeface="微软雅黑" pitchFamily="34" charset="0"/>
                <a:ea typeface="微软雅黑" pitchFamily="34" charset="-122"/>
                <a:cs typeface="微软雅黑" pitchFamily="34" charset="-120"/>
              </a:rPr>
              <a:t>，故B错误；由开普勒第三定律可知</a:t>
            </a:r>
            <a:r>
              <a:rPr lang="en-US" altLang="zh-CN" sz="1800" b="0" i="0">
                <a:solidFill>
                  <a:srgbClr val="000000"/>
                </a:solidFill>
                <a:latin typeface="微软雅黑" pitchFamily="34" charset="0"/>
                <a:ea typeface="微软雅黑" pitchFamily="34" charset="-122"/>
                <a:cs typeface="微软雅黑" pitchFamily="34" charset="-120"/>
              </a:rPr>
              <a:t>，所有行星运行轨道的半长轴的三次方跟它的公转周期的二次方</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的比值都相等</a:t>
            </a:r>
            <a:r>
              <a:rPr lang="en-US" altLang="zh-CN" b="0" i="0" dirty="0">
                <a:solidFill>
                  <a:srgbClr val="000000"/>
                </a:solidFill>
                <a:latin typeface="微软雅黑" pitchFamily="34" charset="0"/>
                <a:ea typeface="微软雅黑" pitchFamily="34" charset="-122"/>
                <a:cs typeface="微软雅黑" pitchFamily="34" charset="-120"/>
              </a:rPr>
              <a:t>，故C正确；哥白尼提出了“日心说”，开普勒提出了行星运动定律，故D错误.</a:t>
            </a:r>
            <a:endParaRPr lang="en-US" altLang="zh-CN" dirty="0"/>
          </a:p>
        </p:txBody>
      </p:sp>
      <p:sp>
        <p:nvSpPr>
          <p:cNvPr id="6" name="QC_5_EX.4_1#80e35366f?vop=1&amp;pid=cd9db5f08&amp;color=0,0,0&amp;vtp=1&amp;bbb=1&amp;hb=1"/>
          <p:cNvSpPr/>
          <p:nvPr/>
        </p:nvSpPr>
        <p:spPr>
          <a:xfrm>
            <a:off x="832104" y="5221605"/>
            <a:ext cx="10533888"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注意说明</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面积定律是对同一个行星而言的</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不同的行星与太阳的连线在相等时间内扫过的面积是不符合</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面积定律的</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 calcmode="lin" valueType="num">
                                      <p:cBhvr additive="base">
                                        <p:cTn id="3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6">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0" end="0"/>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6">
                                            <p:txEl>
                                              <p:pRg st="1" end="1"/>
                                            </p:txEl>
                                          </p:spTgt>
                                        </p:tgtEl>
                                        <p:attrNameLst>
                                          <p:attrName>style.visibility</p:attrName>
                                        </p:attrNameLst>
                                      </p:cBhvr>
                                      <p:to>
                                        <p:strVal val="visible"/>
                                      </p:to>
                                    </p:set>
                                    <p:anim calcmode="lin" valueType="num">
                                      <p:cBhvr additive="base">
                                        <p:cTn id="4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6"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5_1#b122d2d7d?vop=1&amp;pid=cd9db5f08&amp;color=0,0,0&amp;vtp=1&amp;bt=1&amp;bbb=1&amp;hb=1"/>
              <p:cNvSpPr/>
              <p:nvPr/>
            </p:nvSpPr>
            <p:spPr>
              <a:xfrm>
                <a:off x="832104" y="151200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多选</a:t>
                </a:r>
                <a:r>
                  <a:rPr lang="en-US" altLang="zh-CN" sz="1800" b="0" i="0" dirty="0">
                    <a:solidFill>
                      <a:srgbClr val="000000"/>
                    </a:solidFill>
                    <a:latin typeface="微软雅黑" pitchFamily="34" charset="0"/>
                    <a:ea typeface="微软雅黑" pitchFamily="34" charset="-122"/>
                    <a:cs typeface="微软雅黑" pitchFamily="34" charset="-120"/>
                  </a:rPr>
                  <a:t>）经过71年的长途跋涉，编号为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12</m:t>
                    </m:r>
                    <m:r>
                      <m:rPr>
                        <m:sty m:val="p"/>
                      </m:rPr>
                      <a:rPr lang="en-US" altLang="zh-CN" sz="1800" b="0" i="0">
                        <a:solidFill>
                          <a:srgbClr val="000000"/>
                        </a:solidFill>
                        <a:latin typeface="Cambria Math" pitchFamily="34" charset="0"/>
                        <a:ea typeface="Cambria Math" pitchFamily="34" charset="-122"/>
                        <a:cs typeface="Cambria Math" pitchFamily="34" charset="-120"/>
                      </a:rPr>
                      <m:t>P</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Pons</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Brooks</m:t>
                    </m:r>
                  </m:oMath>
                </a14:m>
                <a:r>
                  <a:rPr lang="en-US" altLang="zh-CN" sz="1800" b="0" i="0" dirty="0">
                    <a:solidFill>
                      <a:srgbClr val="000000"/>
                    </a:solidFill>
                    <a:latin typeface="微软雅黑" pitchFamily="34" charset="0"/>
                    <a:ea typeface="微软雅黑" pitchFamily="34" charset="-122"/>
                    <a:cs typeface="微软雅黑" pitchFamily="34" charset="-120"/>
                  </a:rPr>
                  <a:t>的彗星（以下简称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12</m:t>
                    </m:r>
                    <m:r>
                      <m:rPr>
                        <m:sty m:val="p"/>
                      </m:rPr>
                      <a:rPr lang="en-US" altLang="zh-CN" sz="1800" b="0" i="0">
                        <a:solidFill>
                          <a:srgbClr val="000000"/>
                        </a:solidFill>
                        <a:latin typeface="Cambria Math" pitchFamily="34" charset="0"/>
                        <a:ea typeface="Cambria Math" pitchFamily="34" charset="-122"/>
                        <a:cs typeface="Cambria Math" pitchFamily="34" charset="-120"/>
                      </a:rPr>
                      <m:t>P</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彗星）于2024年</a:t>
                </a:r>
                <a:r>
                  <a:rPr lang="en-US" altLang="zh-CN" sz="1800" b="0" i="0">
                    <a:solidFill>
                      <a:srgbClr val="000000"/>
                    </a:solidFill>
                    <a:latin typeface="微软雅黑" pitchFamily="34" charset="0"/>
                    <a:ea typeface="微软雅黑" pitchFamily="34" charset="-122"/>
                    <a:cs typeface="微软雅黑" pitchFamily="34" charset="-120"/>
                  </a:rPr>
                  <a:t>4月</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21</a:t>
                </a:r>
                <a:r>
                  <a:rPr lang="en-US" altLang="zh-CN" b="0" i="0" dirty="0">
                    <a:solidFill>
                      <a:srgbClr val="000000"/>
                    </a:solidFill>
                    <a:latin typeface="微软雅黑" pitchFamily="34" charset="0"/>
                    <a:ea typeface="微软雅黑" pitchFamily="34" charset="-122"/>
                    <a:cs typeface="微软雅黑" pitchFamily="34" charset="-120"/>
                  </a:rPr>
                  <a:t>日再次通过近日点.若只考虑</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12</m:t>
                    </m:r>
                    <m:r>
                      <m:rPr>
                        <m:sty m:val="p"/>
                      </m:rPr>
                      <a:rPr lang="en-US" altLang="zh-CN" b="0" i="0">
                        <a:solidFill>
                          <a:srgbClr val="000000"/>
                        </a:solidFill>
                        <a:latin typeface="Cambria Math" pitchFamily="34" charset="0"/>
                        <a:ea typeface="Cambria Math" pitchFamily="34" charset="-122"/>
                        <a:cs typeface="Cambria Math" pitchFamily="34" charset="-120"/>
                      </a:rPr>
                      <m:t>P</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彗星与太阳的作用力，</a:t>
                </a:r>
                <a:r>
                  <a:rPr lang="en-US" altLang="zh-CN" b="0" i="0">
                    <a:solidFill>
                      <a:srgbClr val="000000"/>
                    </a:solidFill>
                    <a:latin typeface="微软雅黑" pitchFamily="34" charset="0"/>
                    <a:ea typeface="微软雅黑" pitchFamily="34" charset="-122"/>
                    <a:cs typeface="微软雅黑" pitchFamily="34" charset="-120"/>
                  </a:rPr>
                  <a:t>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5_BD.5_1#b122d2d7d?vop=1&amp;pid=cd9db5f08&amp;color=0,0,0&amp;vtp=1&amp;bt=1&amp;bbb=1&amp;hb=1"/>
              <p:cNvSpPr>
                <a:spLocks noRot="1" noChangeAspect="1" noMove="1" noResize="1" noEditPoints="1" noAdjustHandles="1" noChangeArrowheads="1" noChangeShapeType="1" noTextEdit="1"/>
              </p:cNvSpPr>
              <p:nvPr/>
            </p:nvSpPr>
            <p:spPr>
              <a:xfrm>
                <a:off x="832104" y="1512000"/>
                <a:ext cx="10533888" cy="770255"/>
              </a:xfrm>
              <a:prstGeom prst="rect">
                <a:avLst/>
              </a:prstGeom>
              <a:blipFill>
                <a:blip r:embed="rId3"/>
                <a:stretch>
                  <a:fillRect l="-1389" r="-405" b="-19048"/>
                </a:stretch>
              </a:blipFill>
              <a:ln/>
            </p:spPr>
            <p:txBody>
              <a:bodyPr/>
              <a:lstStyle/>
              <a:p>
                <a:r>
                  <a:rPr lang="zh-CN" altLang="en-US">
                    <a:noFill/>
                  </a:rPr>
                  <a:t> </a:t>
                </a:r>
              </a:p>
            </p:txBody>
          </p:sp>
        </mc:Fallback>
      </mc:AlternateContent>
      <p:sp>
        <p:nvSpPr>
          <p:cNvPr id="3" name="QC_5_AN.6_1#b122d2d7d.bracket?vop=1&amp;pid=cd9db5f08&amp;color=0,0,0&amp;vpa=2&amp;vtp=1&amp;bbb=1"/>
          <p:cNvSpPr/>
          <p:nvPr/>
        </p:nvSpPr>
        <p:spPr>
          <a:xfrm>
            <a:off x="8605297" y="1917765"/>
            <a:ext cx="4968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BC</a:t>
            </a:r>
            <a:endParaRPr lang="en-US" altLang="zh-CN" dirty="0"/>
          </a:p>
        </p:txBody>
      </p:sp>
      <mc:AlternateContent xmlns:mc="http://schemas.openxmlformats.org/markup-compatibility/2006">
        <mc:Choice xmlns:a14="http://schemas.microsoft.com/office/drawing/2010/main" Requires="a14">
          <p:sp>
            <p:nvSpPr>
              <p:cNvPr id="4" name="QC_5_BD.5_2#b122d2d7d.choices?vop=1&amp;pid=cd9db5f08&amp;color=0,0,0&amp;vtp=1&amp;bbb=1"/>
              <p:cNvSpPr/>
              <p:nvPr/>
            </p:nvSpPr>
            <p:spPr>
              <a:xfrm>
                <a:off x="832104" y="2283017"/>
                <a:ext cx="1053388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太阳处在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12</m:t>
                    </m:r>
                    <m:r>
                      <m:rPr>
                        <m:sty m:val="p"/>
                      </m:rPr>
                      <a:rPr lang="en-US" altLang="zh-CN" sz="1800" b="0" i="0">
                        <a:solidFill>
                          <a:srgbClr val="000000"/>
                        </a:solidFill>
                        <a:latin typeface="Cambria Math" pitchFamily="34" charset="0"/>
                        <a:ea typeface="Cambria Math" pitchFamily="34" charset="-122"/>
                        <a:cs typeface="Cambria Math" pitchFamily="34" charset="-120"/>
                      </a:rPr>
                      <m:t>P</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彗星椭圆轨道的中心点上</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12</m:t>
                    </m:r>
                    <m:r>
                      <m:rPr>
                        <m:sty m:val="p"/>
                      </m:rPr>
                      <a:rPr lang="en-US" altLang="zh-CN" sz="1800" b="0" i="0">
                        <a:solidFill>
                          <a:srgbClr val="000000"/>
                        </a:solidFill>
                        <a:latin typeface="Cambria Math" pitchFamily="34" charset="0"/>
                        <a:ea typeface="Cambria Math" pitchFamily="34" charset="-122"/>
                        <a:cs typeface="Cambria Math" pitchFamily="34" charset="-120"/>
                      </a:rPr>
                      <m:t>P</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彗星在近日点的速度比在远日点的速度大</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12</m:t>
                    </m:r>
                    <m:r>
                      <m:rPr>
                        <m:sty m:val="p"/>
                      </m:rPr>
                      <a:rPr lang="en-US" altLang="zh-CN" sz="1800" b="0" i="0">
                        <a:solidFill>
                          <a:srgbClr val="000000"/>
                        </a:solidFill>
                        <a:latin typeface="Cambria Math" pitchFamily="34" charset="0"/>
                        <a:ea typeface="Cambria Math" pitchFamily="34" charset="-122"/>
                        <a:cs typeface="Cambria Math" pitchFamily="34" charset="-120"/>
                      </a:rPr>
                      <m:t>P</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彗星轨道半长轴的三次方与它公转周期的二次方的比值是一个定值</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在远离太阳的过程中，</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12</m:t>
                    </m:r>
                    <m:r>
                      <m:rPr>
                        <m:sty m:val="p"/>
                      </m:rPr>
                      <a:rPr lang="en-US" altLang="zh-CN" sz="1800" b="0" i="0">
                        <a:solidFill>
                          <a:srgbClr val="000000"/>
                        </a:solidFill>
                        <a:latin typeface="Cambria Math" pitchFamily="34" charset="0"/>
                        <a:ea typeface="Cambria Math" pitchFamily="34" charset="-122"/>
                        <a:cs typeface="Cambria Math" pitchFamily="34" charset="-120"/>
                      </a:rPr>
                      <m:t>P</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彗星与太阳的连线在相等的时间内扫过的面积逐渐增大</a:t>
                </a:r>
                <a:endParaRPr lang="en-US" altLang="zh-CN" sz="1800" dirty="0"/>
              </a:p>
            </p:txBody>
          </p:sp>
        </mc:Choice>
        <mc:Fallback>
          <p:sp>
            <p:nvSpPr>
              <p:cNvPr id="4" name="QC_5_BD.5_2#b122d2d7d.choices?vop=1&amp;pid=cd9db5f08&amp;color=0,0,0&amp;vtp=1&amp;bbb=1"/>
              <p:cNvSpPr>
                <a:spLocks noRot="1" noChangeAspect="1" noMove="1" noResize="1" noEditPoints="1" noAdjustHandles="1" noChangeArrowheads="1" noChangeShapeType="1" noTextEdit="1"/>
              </p:cNvSpPr>
              <p:nvPr/>
            </p:nvSpPr>
            <p:spPr>
              <a:xfrm>
                <a:off x="832104" y="2283017"/>
                <a:ext cx="10533888" cy="1608455"/>
              </a:xfrm>
              <a:prstGeom prst="rect">
                <a:avLst/>
              </a:prstGeom>
              <a:blipFill>
                <a:blip r:embed="rId4"/>
                <a:stretch>
                  <a:fillRect l="-1389" b="-912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5_AS.7_1#b122d2d7d?vop=1&amp;pid=cd9db5f08&amp;color=0,0,0&amp;vtp=1&amp;bbb=1&amp;hb=1"/>
              <p:cNvSpPr/>
              <p:nvPr/>
            </p:nvSpPr>
            <p:spPr>
              <a:xfrm>
                <a:off x="832104" y="3883217"/>
                <a:ext cx="10533888" cy="16116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【解析】根据开普勒第一定律可知，太阳处在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12</m:t>
                    </m:r>
                    <m:r>
                      <m:rPr>
                        <m:sty m:val="p"/>
                      </m:rPr>
                      <a:rPr lang="en-US" altLang="zh-CN" sz="1800" b="0" i="0">
                        <a:solidFill>
                          <a:srgbClr val="000000"/>
                        </a:solidFill>
                        <a:latin typeface="Cambria Math" pitchFamily="34" charset="0"/>
                        <a:ea typeface="Cambria Math" pitchFamily="34" charset="-122"/>
                        <a:cs typeface="Cambria Math" pitchFamily="34" charset="-120"/>
                      </a:rPr>
                      <m:t>P</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彗星椭圆轨道的一个焦点上，故A错误</a:t>
                </a:r>
                <a:r>
                  <a:rPr lang="en-US" altLang="zh-CN" sz="1800" b="0" i="0">
                    <a:solidFill>
                      <a:srgbClr val="000000"/>
                    </a:solidFill>
                    <a:latin typeface="微软雅黑" pitchFamily="34" charset="0"/>
                    <a:ea typeface="微软雅黑" pitchFamily="34" charset="-122"/>
                    <a:cs typeface="微软雅黑" pitchFamily="34" charset="-120"/>
                  </a:rPr>
                  <a:t>；根据开普勒第</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二定律可知</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12</m:t>
                    </m:r>
                    <m:r>
                      <m:rPr>
                        <m:sty m:val="p"/>
                      </m:rPr>
                      <a:rPr lang="en-US" altLang="zh-CN" sz="1800" b="0" i="0">
                        <a:solidFill>
                          <a:srgbClr val="000000"/>
                        </a:solidFill>
                        <a:latin typeface="Cambria Math" pitchFamily="34" charset="0"/>
                        <a:ea typeface="Cambria Math" pitchFamily="34" charset="-122"/>
                        <a:cs typeface="Cambria Math" pitchFamily="34" charset="-120"/>
                      </a:rPr>
                      <m:t>P</m:t>
                    </m:r>
                  </m:oMath>
                </a14:m>
                <a:r>
                  <a:rPr lang="en-US" altLang="zh-CN" sz="1800" b="0" i="0" dirty="0">
                    <a:solidFill>
                      <a:srgbClr val="000000"/>
                    </a:solidFill>
                    <a:latin typeface="微软雅黑" pitchFamily="34" charset="0"/>
                    <a:ea typeface="微软雅黑" pitchFamily="34" charset="-122"/>
                    <a:cs typeface="微软雅黑" pitchFamily="34" charset="-120"/>
                  </a:rPr>
                  <a:t>彗星在近日点的速度比在远日点的速度大，故B正确；根据开普勒第三定律可知，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12</m:t>
                    </m:r>
                    <m:r>
                      <m:rPr>
                        <m:sty m:val="p"/>
                      </m:rPr>
                      <a:rPr lang="en-US" altLang="zh-CN" sz="1800" b="0" i="0">
                        <a:solidFill>
                          <a:srgbClr val="000000"/>
                        </a:solidFill>
                        <a:latin typeface="Cambria Math" pitchFamily="34" charset="0"/>
                        <a:ea typeface="Cambria Math" pitchFamily="34" charset="-122"/>
                        <a:cs typeface="Cambria Math" pitchFamily="34" charset="-120"/>
                      </a:rPr>
                      <m:t>P</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彗</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星轨道半长轴的三次方与它公转周期的二次方的比值是一个定值</a:t>
                </a:r>
                <a:r>
                  <a:rPr lang="en-US" altLang="zh-CN" sz="1800" b="0" i="0" dirty="0">
                    <a:solidFill>
                      <a:srgbClr val="000000"/>
                    </a:solidFill>
                    <a:latin typeface="微软雅黑" pitchFamily="34" charset="0"/>
                    <a:ea typeface="微软雅黑" pitchFamily="34" charset="-122"/>
                    <a:cs typeface="微软雅黑" pitchFamily="34" charset="-120"/>
                  </a:rPr>
                  <a:t>，故C正确；</a:t>
                </a:r>
                <a:r>
                  <a:rPr lang="en-US" altLang="zh-CN" sz="1800" b="0" i="0">
                    <a:solidFill>
                      <a:srgbClr val="000000"/>
                    </a:solidFill>
                    <a:latin typeface="微软雅黑" pitchFamily="34" charset="0"/>
                    <a:ea typeface="微软雅黑" pitchFamily="34" charset="-122"/>
                    <a:cs typeface="微软雅黑" pitchFamily="34" charset="-120"/>
                  </a:rPr>
                  <a:t>根据开普勒第二定律可知，</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在远离太阳的过程中</a:t>
                </a:r>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12</m:t>
                    </m:r>
                    <m:r>
                      <m:rPr>
                        <m:sty m:val="p"/>
                      </m:rPr>
                      <a:rPr lang="en-US" altLang="zh-CN" b="0" i="0">
                        <a:solidFill>
                          <a:srgbClr val="000000"/>
                        </a:solidFill>
                        <a:latin typeface="Cambria Math" pitchFamily="34" charset="0"/>
                        <a:ea typeface="Cambria Math" pitchFamily="34" charset="-122"/>
                        <a:cs typeface="Cambria Math" pitchFamily="34" charset="-120"/>
                      </a:rPr>
                      <m:t>P</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彗星与太阳的连线在相等的时间内扫过的面积相等，故D错误.</a:t>
                </a:r>
                <a:endParaRPr lang="en-US" altLang="zh-CN" dirty="0"/>
              </a:p>
            </p:txBody>
          </p:sp>
        </mc:Choice>
        <mc:Fallback>
          <p:sp>
            <p:nvSpPr>
              <p:cNvPr id="5" name="QC_5_AS.7_1#b122d2d7d?vop=1&amp;pid=cd9db5f08&amp;color=0,0,0&amp;vtp=1&amp;bbb=1&amp;hb=1"/>
              <p:cNvSpPr>
                <a:spLocks noRot="1" noChangeAspect="1" noMove="1" noResize="1" noEditPoints="1" noAdjustHandles="1" noChangeArrowheads="1" noChangeShapeType="1" noTextEdit="1"/>
              </p:cNvSpPr>
              <p:nvPr/>
            </p:nvSpPr>
            <p:spPr>
              <a:xfrm>
                <a:off x="832104" y="3883217"/>
                <a:ext cx="10533888" cy="1611630"/>
              </a:xfrm>
              <a:prstGeom prst="rect">
                <a:avLst/>
              </a:prstGeom>
              <a:blipFill>
                <a:blip r:embed="rId5"/>
                <a:stretch>
                  <a:fillRect l="-1389" r="-1273" b="-909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8_1#65c844751?vop=1&amp;pid=cd9db5f08&amp;color=0,0,0&amp;vtp=1&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欧洲航天局在2025年2月4日宣布，利用空间探测器探测到一颗巨大的系外行星——盖亚</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m:t>
                    </m:r>
                    <m:r>
                      <m:rPr>
                        <m:sty m:val="p"/>
                      </m:rPr>
                      <a:rPr lang="en-US" altLang="zh-CN" sz="1800" b="0" i="0">
                        <a:solidFill>
                          <a:srgbClr val="000000"/>
                        </a:solidFill>
                        <a:latin typeface="Cambria Math" pitchFamily="34" charset="0"/>
                        <a:ea typeface="Cambria Math" pitchFamily="34" charset="-122"/>
                        <a:cs typeface="Cambria Math" pitchFamily="34" charset="-120"/>
                      </a:rPr>
                      <m:t>b</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，其环绕</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着一恒星公转</a:t>
                </a:r>
                <a:r>
                  <a:rPr lang="en-US" altLang="zh-CN" sz="1800" b="0" i="0" dirty="0">
                    <a:solidFill>
                      <a:srgbClr val="000000"/>
                    </a:solidFill>
                    <a:latin typeface="微软雅黑" pitchFamily="34" charset="0"/>
                    <a:ea typeface="微软雅黑" pitchFamily="34" charset="-122"/>
                    <a:cs typeface="微软雅黑" pitchFamily="34" charset="-120"/>
                  </a:rPr>
                  <a:t>，椭圆轨道如图所示，环绕周期大约570天.连线</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𝑎𝑐</m:t>
                    </m:r>
                  </m:oMath>
                </a14:m>
                <a:r>
                  <a:rPr lang="en-US" altLang="zh-CN" sz="1800" b="0" i="0" dirty="0">
                    <a:solidFill>
                      <a:srgbClr val="000000"/>
                    </a:solidFill>
                    <a:latin typeface="微软雅黑" pitchFamily="34" charset="0"/>
                    <a:ea typeface="微软雅黑" pitchFamily="34" charset="-122"/>
                    <a:cs typeface="微软雅黑" pitchFamily="34" charset="-120"/>
                  </a:rPr>
                  <a:t>为长轴、连线</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𝑏𝑑</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为短轴</a:t>
                </a:r>
                <a:r>
                  <a:rPr lang="en-US" altLang="zh-CN" sz="1800" b="0" i="0">
                    <a:solidFill>
                      <a:srgbClr val="000000"/>
                    </a:solidFill>
                    <a:latin typeface="微软雅黑" pitchFamily="34" charset="0"/>
                    <a:ea typeface="微软雅黑" pitchFamily="34" charset="-122"/>
                    <a:cs typeface="微软雅黑" pitchFamily="34" charset="-120"/>
                  </a:rPr>
                  <a:t>，其环绕方向为</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顺时针</a:t>
                </a:r>
                <a:r>
                  <a:rPr lang="en-US" altLang="zh-CN" b="0" i="0" dirty="0">
                    <a:solidFill>
                      <a:srgbClr val="000000"/>
                    </a:solidFill>
                    <a:latin typeface="微软雅黑" pitchFamily="34" charset="0"/>
                    <a:ea typeface="微软雅黑" pitchFamily="34" charset="-122"/>
                    <a:cs typeface="微软雅黑" pitchFamily="34" charset="-120"/>
                  </a:rPr>
                  <a:t>.若只考虑其与该恒星的作用力，</a:t>
                </a:r>
                <a:r>
                  <a:rPr lang="en-US" altLang="zh-CN" b="0" i="0">
                    <a:solidFill>
                      <a:srgbClr val="000000"/>
                    </a:solidFill>
                    <a:latin typeface="微软雅黑" pitchFamily="34" charset="0"/>
                    <a:ea typeface="微软雅黑" pitchFamily="34" charset="-122"/>
                    <a:cs typeface="微软雅黑" pitchFamily="34" charset="-120"/>
                  </a:rPr>
                  <a:t>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5_BD.8_1#65c844751?vop=1&amp;pid=cd9db5f08&amp;color=0,0,0&amp;vtp=1&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r="-1042" b="-12308"/>
                </a:stretch>
              </a:blipFill>
              <a:ln/>
            </p:spPr>
            <p:txBody>
              <a:bodyPr/>
              <a:lstStyle/>
              <a:p>
                <a:r>
                  <a:rPr lang="zh-CN" altLang="en-US">
                    <a:noFill/>
                  </a:rPr>
                  <a:t> </a:t>
                </a:r>
              </a:p>
            </p:txBody>
          </p:sp>
        </mc:Fallback>
      </mc:AlternateContent>
      <p:sp>
        <p:nvSpPr>
          <p:cNvPr id="3" name="QC_5_AN.9_1#65c844751.bracket?vop=1&amp;pid=cd9db5f08&amp;color=0,0,0&amp;vpa=3&amp;vtp=1"/>
          <p:cNvSpPr/>
          <p:nvPr/>
        </p:nvSpPr>
        <p:spPr>
          <a:xfrm>
            <a:off x="6786022" y="23368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p:pic>
        <p:nvPicPr>
          <p:cNvPr id="4" name="QC_5_BD.8_2#65c844751?vop=1&amp;pid=cd9db5f08&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654296" y="2834832"/>
            <a:ext cx="2889504" cy="123444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8_3#65c844751.choices?vop=1&amp;pid=cd9db5f08&amp;color=0,0,0&amp;vtp=1&amp;bbb=1"/>
              <p:cNvSpPr/>
              <p:nvPr/>
            </p:nvSpPr>
            <p:spPr>
              <a:xfrm>
                <a:off x="832104" y="4206432"/>
                <a:ext cx="10533888" cy="770255"/>
              </a:xfrm>
              <a:prstGeom prst="rect">
                <a:avLst/>
              </a:prstGeom>
              <a:noFill/>
              <a:ln/>
            </p:spPr>
            <p:txBody>
              <a:bodyPr wrap="none" lIns="0" tIns="0" rIns="0" bIns="0" rtlCol="0" anchor="t"/>
              <a:lstStyle/>
              <a:p>
                <a:pPr latinLnBrk="1">
                  <a:lnSpc>
                    <a:spcPts val="33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恒星不一定处在椭圆轨道的焦点上</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盖亚</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m:t>
                    </m:r>
                    <m:r>
                      <m:rPr>
                        <m:sty m:val="p"/>
                      </m:rPr>
                      <a:rPr lang="en-US" altLang="zh-CN" sz="1800" b="0" i="0">
                        <a:solidFill>
                          <a:srgbClr val="000000"/>
                        </a:solidFill>
                        <a:latin typeface="Cambria Math" pitchFamily="34" charset="0"/>
                        <a:ea typeface="Cambria Math" pitchFamily="34" charset="-122"/>
                        <a:cs typeface="Cambria Math" pitchFamily="34" charset="-120"/>
                      </a:rPr>
                      <m:t>b</m:t>
                    </m:r>
                  </m:oMath>
                </a14:m>
                <a:r>
                  <a:rPr lang="en-US" altLang="zh-CN" sz="18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两点的速度相同</a:t>
                </a:r>
                <a:endParaRPr lang="en-US" altLang="zh-CN" sz="1800" dirty="0"/>
              </a:p>
              <a:p>
                <a:pPr latinLnBrk="1">
                  <a:lnSpc>
                    <a:spcPts val="31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盖亚</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m:t>
                    </m:r>
                    <m:r>
                      <m:rPr>
                        <m:sty m:val="p"/>
                      </m:rPr>
                      <a:rPr lang="en-US" altLang="zh-CN" sz="1800" b="0" i="0">
                        <a:solidFill>
                          <a:srgbClr val="000000"/>
                        </a:solidFill>
                        <a:latin typeface="Cambria Math" pitchFamily="34" charset="0"/>
                        <a:ea typeface="Cambria Math" pitchFamily="34" charset="-122"/>
                        <a:cs typeface="Cambria Math" pitchFamily="34" charset="-120"/>
                      </a:rPr>
                      <m:t>b</m:t>
                    </m:r>
                  </m:oMath>
                </a14:m>
                <a:r>
                  <a:rPr lang="en-US" altLang="zh-CN" sz="18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点的速度大于在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800" b="0" i="0">
                    <a:solidFill>
                      <a:srgbClr val="000000"/>
                    </a:solidFill>
                    <a:latin typeface="微软雅黑" pitchFamily="34" charset="0"/>
                    <a:ea typeface="微软雅黑" pitchFamily="34" charset="-122"/>
                    <a:cs typeface="微软雅黑" pitchFamily="34" charset="-120"/>
                  </a:rPr>
                  <a:t>点的速度</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盖亚</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m:t>
                    </m:r>
                    <m:r>
                      <m:rPr>
                        <m:sty m:val="p"/>
                      </m:rPr>
                      <a:rPr lang="en-US" altLang="zh-CN" sz="1800" b="0" i="0">
                        <a:solidFill>
                          <a:srgbClr val="000000"/>
                        </a:solidFill>
                        <a:latin typeface="Cambria Math" pitchFamily="34" charset="0"/>
                        <a:ea typeface="Cambria Math" pitchFamily="34" charset="-122"/>
                        <a:cs typeface="Cambria Math" pitchFamily="34" charset="-120"/>
                      </a:rPr>
                      <m:t>b</m:t>
                    </m:r>
                  </m:oMath>
                </a14:m>
                <a:r>
                  <a:rPr lang="en-US" altLang="zh-CN" sz="1800" b="0" i="0" dirty="0">
                    <a:solidFill>
                      <a:srgbClr val="000000"/>
                    </a:solidFill>
                    <a:latin typeface="微软雅黑" pitchFamily="34" charset="0"/>
                    <a:ea typeface="微软雅黑" pitchFamily="34" charset="-122"/>
                    <a:cs typeface="微软雅黑" pitchFamily="34" charset="-120"/>
                  </a:rPr>
                  <a:t>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800" b="0" i="0" dirty="0">
                    <a:solidFill>
                      <a:srgbClr val="000000"/>
                    </a:solidFill>
                    <a:latin typeface="微软雅黑" pitchFamily="34" charset="0"/>
                    <a:ea typeface="微软雅黑" pitchFamily="34" charset="-122"/>
                    <a:cs typeface="微软雅黑" pitchFamily="34" charset="-120"/>
                  </a:rPr>
                  <a:t>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的时间约为285天</a:t>
                </a:r>
                <a:endParaRPr lang="en-US" altLang="zh-CN" sz="1800" dirty="0"/>
              </a:p>
            </p:txBody>
          </p:sp>
        </mc:Choice>
        <mc:Fallback>
          <p:sp>
            <p:nvSpPr>
              <p:cNvPr id="5" name="QC_5_BD.8_3#65c844751.choices?vop=1&amp;pid=cd9db5f08&amp;color=0,0,0&amp;vtp=1&amp;bbb=1"/>
              <p:cNvSpPr>
                <a:spLocks noRot="1" noChangeAspect="1" noMove="1" noResize="1" noEditPoints="1" noAdjustHandles="1" noChangeArrowheads="1" noChangeShapeType="1" noTextEdit="1"/>
              </p:cNvSpPr>
              <p:nvPr/>
            </p:nvSpPr>
            <p:spPr>
              <a:xfrm>
                <a:off x="832104" y="4206432"/>
                <a:ext cx="10533888" cy="770255"/>
              </a:xfrm>
              <a:prstGeom prst="rect">
                <a:avLst/>
              </a:prstGeom>
              <a:blipFill>
                <a:blip r:embed="rId5"/>
                <a:stretch>
                  <a:fillRect l="-1389" b="-1904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0_1#65c844751?vop=1&amp;pid=cd9db5f08&amp;color=0,0,0&amp;vtp=1&amp;bt=1&amp;bbb=1&amp;hb=1"/>
              <p:cNvSpPr/>
              <p:nvPr/>
            </p:nvSpPr>
            <p:spPr>
              <a:xfrm>
                <a:off x="832104" y="1512000"/>
                <a:ext cx="10533888" cy="28689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解析】根据开普勒第一定律可知，恒星一定处在椭圆轨道的一个焦点上</a:t>
                </a:r>
                <a:r>
                  <a:rPr lang="en-US" altLang="zh-CN" sz="1800" b="0" i="0">
                    <a:solidFill>
                      <a:srgbClr val="00A0AF"/>
                    </a:solidFill>
                    <a:latin typeface="微软雅黑" pitchFamily="34" charset="0"/>
                    <a:ea typeface="楷体" pitchFamily="34" charset="-122"/>
                    <a:cs typeface="微软雅黑" pitchFamily="34" charset="-120"/>
                  </a:rPr>
                  <a:t>（注意点</a:t>
                </a:r>
                <a:r>
                  <a:rPr lang="en-US" altLang="zh-CN" sz="1800" b="0" i="0">
                    <a:solidFill>
                      <a:srgbClr val="00A0AF"/>
                    </a:solidFill>
                    <a:latin typeface="SimSun" pitchFamily="34" charset="0"/>
                    <a:ea typeface="SimSun" pitchFamily="34" charset="-122"/>
                    <a:cs typeface="SimSun" pitchFamily="34" charset="-120"/>
                  </a:rPr>
                  <a:t> </a:t>
                </a:r>
                <a:r>
                  <a:rPr lang="en-US" altLang="zh-CN" sz="1800" b="0" i="0">
                    <a:solidFill>
                      <a:srgbClr val="00A0AF"/>
                    </a:solidFill>
                    <a:latin typeface="微软雅黑" pitchFamily="34" charset="0"/>
                    <a:ea typeface="楷体" pitchFamily="34" charset="-122"/>
                    <a:cs typeface="微软雅黑" pitchFamily="34" charset="-120"/>
                  </a:rPr>
                  <a:t>开普勒定律虽是研究</a:t>
                </a:r>
              </a:p>
              <a:p>
                <a:pPr latinLnBrk="1">
                  <a:lnSpc>
                    <a:spcPts val="3300"/>
                  </a:lnSpc>
                </a:pPr>
                <a:r>
                  <a:rPr lang="en-US" altLang="zh-CN" sz="1800" b="0" i="0">
                    <a:solidFill>
                      <a:srgbClr val="00A0AF"/>
                    </a:solidFill>
                    <a:latin typeface="微软雅黑" pitchFamily="34" charset="0"/>
                    <a:ea typeface="楷体" pitchFamily="34" charset="-122"/>
                    <a:cs typeface="微软雅黑" pitchFamily="34" charset="-120"/>
                  </a:rPr>
                  <a:t>行星绕太阳的运动得出的规律</a:t>
                </a:r>
                <a:r>
                  <a:rPr lang="en-US" altLang="zh-CN" sz="1800" b="0" i="0" dirty="0">
                    <a:solidFill>
                      <a:srgbClr val="00A0AF"/>
                    </a:solidFill>
                    <a:latin typeface="微软雅黑" pitchFamily="34" charset="0"/>
                    <a:ea typeface="楷体" pitchFamily="34" charset="-122"/>
                    <a:cs typeface="微软雅黑" pitchFamily="34" charset="-120"/>
                  </a:rPr>
                  <a:t>，但对其他天体运动也适用，</a:t>
                </a:r>
                <a:r>
                  <a:rPr lang="en-US" altLang="zh-CN" sz="1800" b="0" i="0">
                    <a:solidFill>
                      <a:srgbClr val="00A0AF"/>
                    </a:solidFill>
                    <a:latin typeface="微软雅黑" pitchFamily="34" charset="0"/>
                    <a:ea typeface="楷体" pitchFamily="34" charset="-122"/>
                    <a:cs typeface="微软雅黑" pitchFamily="34" charset="-120"/>
                  </a:rPr>
                  <a:t>应用时注意区分中心天体与环绕天体即可）</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故</a:t>
                </a:r>
                <a:r>
                  <a:rPr lang="en-US" altLang="zh-CN" sz="1800" b="0" i="0" dirty="0">
                    <a:solidFill>
                      <a:srgbClr val="000000"/>
                    </a:solidFill>
                    <a:latin typeface="微软雅黑" pitchFamily="34" charset="0"/>
                    <a:ea typeface="微软雅黑" pitchFamily="34" charset="-122"/>
                    <a:cs typeface="微软雅黑" pitchFamily="34" charset="-120"/>
                  </a:rPr>
                  <a:t>A错误；盖亚</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m:t>
                    </m:r>
                    <m:r>
                      <m:rPr>
                        <m:sty m:val="p"/>
                      </m:rPr>
                      <a:rPr lang="en-US" altLang="zh-CN" sz="1800" b="0" i="0">
                        <a:solidFill>
                          <a:srgbClr val="000000"/>
                        </a:solidFill>
                        <a:latin typeface="Cambria Math" pitchFamily="34" charset="0"/>
                        <a:ea typeface="Cambria Math" pitchFamily="34" charset="-122"/>
                        <a:cs typeface="Cambria Math" pitchFamily="34" charset="-120"/>
                      </a:rPr>
                      <m:t>b</m:t>
                    </m:r>
                  </m:oMath>
                </a14:m>
                <a:r>
                  <a:rPr lang="en-US" altLang="zh-CN" sz="18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𝑑</m:t>
                    </m:r>
                  </m:oMath>
                </a14:m>
                <a:r>
                  <a:rPr lang="en-US" altLang="zh-CN" sz="1800" b="0" i="0" dirty="0">
                    <a:solidFill>
                      <a:srgbClr val="000000"/>
                    </a:solidFill>
                    <a:latin typeface="微软雅黑" pitchFamily="34" charset="0"/>
                    <a:ea typeface="微软雅黑" pitchFamily="34" charset="-122"/>
                    <a:cs typeface="微软雅黑" pitchFamily="34" charset="-120"/>
                  </a:rPr>
                  <a:t>两点时与恒星的距离相等，根据开普勒第二定律可知，在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两点速度大小相</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等</a:t>
                </a:r>
                <a:r>
                  <a:rPr lang="en-US" altLang="zh-CN" sz="1800" b="0" i="0" dirty="0">
                    <a:solidFill>
                      <a:srgbClr val="000000"/>
                    </a:solidFill>
                    <a:latin typeface="微软雅黑" pitchFamily="34" charset="0"/>
                    <a:ea typeface="微软雅黑" pitchFamily="34" charset="-122"/>
                    <a:cs typeface="微软雅黑" pitchFamily="34" charset="-120"/>
                  </a:rPr>
                  <a:t>，但是方向不同，故速度不同，故B错误；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点较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800" b="0" i="0" dirty="0">
                    <a:solidFill>
                      <a:srgbClr val="000000"/>
                    </a:solidFill>
                    <a:latin typeface="微软雅黑" pitchFamily="34" charset="0"/>
                    <a:ea typeface="微软雅黑" pitchFamily="34" charset="-122"/>
                    <a:cs typeface="微软雅黑" pitchFamily="34" charset="-120"/>
                  </a:rPr>
                  <a:t>点离恒星近，根据开普勒第二定律可知，盖亚</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m:t>
                    </m:r>
                    <m:r>
                      <m:rPr>
                        <m:sty m:val="p"/>
                      </m:rPr>
                      <a:rPr lang="en-US" altLang="zh-CN" sz="1800" b="0" i="0">
                        <a:solidFill>
                          <a:srgbClr val="000000"/>
                        </a:solidFill>
                        <a:latin typeface="Cambria Math" pitchFamily="34" charset="0"/>
                        <a:ea typeface="Cambria Math" pitchFamily="34" charset="-122"/>
                        <a:cs typeface="Cambria Math" pitchFamily="34" charset="-120"/>
                      </a:rPr>
                      <m:t>b</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在</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点的速度大于在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800" b="0" i="0" dirty="0">
                    <a:solidFill>
                      <a:srgbClr val="000000"/>
                    </a:solidFill>
                    <a:latin typeface="微软雅黑" pitchFamily="34" charset="0"/>
                    <a:ea typeface="微软雅黑" pitchFamily="34" charset="-122"/>
                    <a:cs typeface="微软雅黑" pitchFamily="34" charset="-120"/>
                  </a:rPr>
                  <a:t>点的速度，故C正确；根据开普勒第二定律可知，</a:t>
                </a:r>
                <a14:m>
                  <m:oMath xmlns:m="http://schemas.openxmlformats.org/officeDocument/2006/math">
                    <m:d>
                      <m:dPr>
                        <m:begChr m:val=""/>
                        <m:endChr m:val=""/>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𝑑</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𝑏</m:t>
                        </m:r>
                      </m:e>
                    </m:d>
                  </m:oMath>
                </a14:m>
                <a:r>
                  <a:rPr lang="en-US" altLang="zh-CN" sz="1800" b="0" i="0" dirty="0">
                    <a:solidFill>
                      <a:srgbClr val="000000"/>
                    </a:solidFill>
                    <a:latin typeface="微软雅黑" pitchFamily="34" charset="0"/>
                    <a:ea typeface="微软雅黑" pitchFamily="34" charset="-122"/>
                    <a:cs typeface="微软雅黑" pitchFamily="34" charset="-120"/>
                  </a:rPr>
                  <a:t>的平均速率大于</a:t>
                </a:r>
                <a14:m>
                  <m:oMath xmlns:m="http://schemas.openxmlformats.org/officeDocument/2006/math">
                    <m:d>
                      <m:dPr>
                        <m:begChr m:val=""/>
                        <m:endChr m:val=""/>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𝑏</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𝑐</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𝑑</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的平均速率</a:t>
                </a:r>
                <a:r>
                  <a:rPr lang="en-US" altLang="zh-CN" sz="1800" b="0" i="0">
                    <a:solidFill>
                      <a:srgbClr val="00A0AF"/>
                    </a:solidFill>
                    <a:latin typeface="微软雅黑" pitchFamily="34" charset="0"/>
                    <a:ea typeface="楷体"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点拨：由开普勒第二定律可知，离中心天体近则速率大，离中心天体远则速率小）</a:t>
                </a:r>
                <a:r>
                  <a:rPr lang="en-US" altLang="zh-CN" sz="1800" b="0" i="0" dirty="0">
                    <a:solidFill>
                      <a:srgbClr val="000000"/>
                    </a:solidFill>
                    <a:latin typeface="微软雅黑" pitchFamily="34" charset="0"/>
                    <a:ea typeface="微软雅黑" pitchFamily="34" charset="-122"/>
                    <a:cs typeface="微软雅黑" pitchFamily="34" charset="-120"/>
                  </a:rPr>
                  <a:t>，故从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经</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𝑐</m:t>
                    </m:r>
                  </m:oMath>
                </a14:m>
                <a:r>
                  <a:rPr lang="en-US" altLang="zh-CN" b="0" i="0" dirty="0">
                    <a:solidFill>
                      <a:srgbClr val="000000"/>
                    </a:solidFill>
                    <a:latin typeface="微软雅黑" pitchFamily="34" charset="0"/>
                    <a:ea typeface="微软雅黑" pitchFamily="34" charset="-122"/>
                    <a:cs typeface="微软雅黑" pitchFamily="34" charset="-120"/>
                  </a:rPr>
                  <a:t>到</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的时间比周期的一半大，故D错误.</a:t>
                </a:r>
                <a:endParaRPr lang="en-US" altLang="zh-CN" dirty="0"/>
              </a:p>
            </p:txBody>
          </p:sp>
        </mc:Choice>
        <mc:Fallback>
          <p:sp>
            <p:nvSpPr>
              <p:cNvPr id="2" name="QC_5_AS.10_1#65c844751?vop=1&amp;pid=cd9db5f08&amp;color=0,0,0&amp;vtp=1&amp;bt=1&amp;bbb=1&amp;hb=1"/>
              <p:cNvSpPr>
                <a:spLocks noRot="1" noChangeAspect="1" noMove="1" noResize="1" noEditPoints="1" noAdjustHandles="1" noChangeArrowheads="1" noChangeShapeType="1" noTextEdit="1"/>
              </p:cNvSpPr>
              <p:nvPr/>
            </p:nvSpPr>
            <p:spPr>
              <a:xfrm>
                <a:off x="832104" y="1512000"/>
                <a:ext cx="10533888" cy="2868930"/>
              </a:xfrm>
              <a:prstGeom prst="rect">
                <a:avLst/>
              </a:prstGeom>
              <a:blipFill>
                <a:blip r:embed="rId3"/>
                <a:stretch>
                  <a:fillRect l="-1389" r="-1331" b="-4883"/>
                </a:stretch>
              </a:blipFill>
              <a:ln/>
            </p:spPr>
            <p:txBody>
              <a:bodyPr/>
              <a:lstStyle/>
              <a:p>
                <a:r>
                  <a:rPr lang="zh-CN" altLang="en-US">
                    <a:noFill/>
                  </a:rPr>
                  <a:t> </a:t>
                </a:r>
              </a:p>
            </p:txBody>
          </p:sp>
        </mc:Fallback>
      </mc:AlternateContent>
      <p:sp>
        <p:nvSpPr>
          <p:cNvPr id="3" name="QC_5_AS.10_1#65c844751?vop=1&amp;pid=cd9db5f08&amp;color=0,0,0&amp;vtp=1&amp;bt=1&amp;bbb=1&amp;hb=1&amp;uw=1">
            <a:extLst>
              <a:ext uri="{FF2B5EF4-FFF2-40B4-BE49-F238E27FC236}">
                <a16:creationId xmlns:a16="http://schemas.microsoft.com/office/drawing/2014/main" id="{451455BF-9B09-FF3F-2C2F-D96A9D8E427F}"/>
              </a:ext>
            </a:extLst>
          </p:cNvPr>
          <p:cNvSpPr/>
          <p:nvPr/>
        </p:nvSpPr>
        <p:spPr>
          <a:xfrm>
            <a:off x="1746504" y="1511777"/>
            <a:ext cx="6400864"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4" name="QC_5_AS.10_1#65c844751?vop=1&amp;pid=cd9db5f08&amp;color=0,0,0&amp;vtp=1&amp;bt=1&amp;bbb=1&amp;hb=1&amp;uw=1">
            <a:extLst>
              <a:ext uri="{FF2B5EF4-FFF2-40B4-BE49-F238E27FC236}">
                <a16:creationId xmlns:a16="http://schemas.microsoft.com/office/drawing/2014/main" id="{56D69017-B374-07D0-EF8A-C7D0325BDC2C}"/>
              </a:ext>
            </a:extLst>
          </p:cNvPr>
          <p:cNvSpPr/>
          <p:nvPr/>
        </p:nvSpPr>
        <p:spPr>
          <a:xfrm>
            <a:off x="7629906" y="3188177"/>
            <a:ext cx="3656838"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5" name="QC_5_AS.10_1#65c844751?vop=1&amp;pid=cd9db5f08&amp;color=0,0,0&amp;vtp=1&amp;bt=1&amp;bbb=1&amp;hb=1&amp;uw=1">
            <a:extLst>
              <a:ext uri="{FF2B5EF4-FFF2-40B4-BE49-F238E27FC236}">
                <a16:creationId xmlns:a16="http://schemas.microsoft.com/office/drawing/2014/main" id="{8D887E6E-9EF7-16B3-9E82-0DDC854E9370}"/>
              </a:ext>
            </a:extLst>
          </p:cNvPr>
          <p:cNvSpPr/>
          <p:nvPr/>
        </p:nvSpPr>
        <p:spPr>
          <a:xfrm>
            <a:off x="832104" y="3607277"/>
            <a:ext cx="1143000"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1_1#15d7687f7?vop=1&amp;pid=d139a5d52&amp;color=0,0,0&amp;vtp=1&amp;bt=1&amp;bbb=1&amp;hb=1"/>
              <p:cNvSpPr/>
              <p:nvPr/>
            </p:nvSpPr>
            <p:spPr>
              <a:xfrm>
                <a:off x="832104" y="1512000"/>
                <a:ext cx="10533888" cy="1059180"/>
              </a:xfrm>
              <a:prstGeom prst="rect">
                <a:avLst/>
              </a:prstGeom>
              <a:noFill/>
              <a:ln/>
            </p:spPr>
            <p:txBody>
              <a:bodyPr wrap="none" lIns="0" tIns="0" rIns="0" bIns="0" rtlCol="0" anchor="t"/>
              <a:lstStyle/>
              <a:p>
                <a:pPr algn="l" latinLnBrk="1">
                  <a:lnSpc>
                    <a:spcPts val="2900"/>
                  </a:lnSpc>
                </a:pPr>
                <a:r>
                  <a:rPr lang="en-US" altLang="zh-CN" sz="1800" b="0" i="0" dirty="0">
                    <a:solidFill>
                      <a:srgbClr val="000000"/>
                    </a:solidFill>
                    <a:latin typeface="微软雅黑" pitchFamily="34" charset="0"/>
                    <a:ea typeface="微软雅黑" pitchFamily="34" charset="-122"/>
                    <a:cs typeface="微软雅黑" pitchFamily="34" charset="-120"/>
                  </a:rPr>
                  <a:t>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2024年4月中下旬，太阳系中被称为“恶魔彗星”的庞士-布鲁克斯彗星到达近日点</a:t>
                </a:r>
                <a:r>
                  <a:rPr lang="en-US" altLang="zh-CN" sz="1800" b="0" i="0">
                    <a:solidFill>
                      <a:srgbClr val="000000"/>
                    </a:solidFill>
                    <a:latin typeface="微软雅黑" pitchFamily="34" charset="0"/>
                    <a:ea typeface="微软雅黑" pitchFamily="34" charset="-122"/>
                    <a:cs typeface="微软雅黑" pitchFamily="34" charset="-120"/>
                  </a:rPr>
                  <a:t>，在视野良好的情</a:t>
                </a:r>
              </a:p>
              <a:p>
                <a:pPr latinLnBrk="1">
                  <a:lnSpc>
                    <a:spcPts val="2900"/>
                  </a:lnSpc>
                </a:pPr>
                <a:r>
                  <a:rPr lang="en-US" altLang="zh-CN" sz="1800" b="0" i="0">
                    <a:solidFill>
                      <a:srgbClr val="000000"/>
                    </a:solidFill>
                    <a:latin typeface="微软雅黑" pitchFamily="34" charset="0"/>
                    <a:ea typeface="微软雅黑" pitchFamily="34" charset="-122"/>
                    <a:cs typeface="微软雅黑" pitchFamily="34" charset="-120"/>
                  </a:rPr>
                  <a:t>况下可以通过肉眼观测到该彗星</a:t>
                </a:r>
                <a:r>
                  <a:rPr lang="en-US" altLang="zh-CN" sz="1800" b="0" i="0" dirty="0">
                    <a:solidFill>
                      <a:srgbClr val="000000"/>
                    </a:solidFill>
                    <a:latin typeface="微软雅黑" pitchFamily="34" charset="0"/>
                    <a:ea typeface="微软雅黑" pitchFamily="34" charset="-122"/>
                    <a:cs typeface="微软雅黑" pitchFamily="34" charset="-120"/>
                  </a:rPr>
                  <a:t>.如图所示，已知地球的公转轨道半径为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AU</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AU</m:t>
                    </m:r>
                  </m:oMath>
                </a14:m>
                <a:r>
                  <a:rPr lang="en-US" altLang="zh-CN" sz="1800" b="0" i="0" dirty="0">
                    <a:solidFill>
                      <a:srgbClr val="000000"/>
                    </a:solidFill>
                    <a:latin typeface="微软雅黑" pitchFamily="34" charset="0"/>
                    <a:ea typeface="微软雅黑" pitchFamily="34" charset="-122"/>
                    <a:cs typeface="微软雅黑" pitchFamily="34" charset="-120"/>
                  </a:rPr>
                  <a:t>为天文单位</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，该彗星的</a:t>
                </a:r>
              </a:p>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运行轨道近似为椭圆</a:t>
                </a:r>
                <a:r>
                  <a:rPr lang="en-US" altLang="zh-CN" b="0" i="0" dirty="0">
                    <a:solidFill>
                      <a:srgbClr val="000000"/>
                    </a:solidFill>
                    <a:latin typeface="微软雅黑" pitchFamily="34" charset="0"/>
                    <a:ea typeface="微软雅黑" pitchFamily="34" charset="-122"/>
                    <a:cs typeface="微软雅黑" pitchFamily="34" charset="-120"/>
                  </a:rPr>
                  <a:t>，其近日点与远日点之间的距离约为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34</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AU</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则该彗星绕太阳公转的周期约为(</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5_BD.11_1#15d7687f7?vop=1&amp;pid=d139a5d52&amp;color=0,0,0&amp;vtp=1&amp;bt=1&amp;bbb=1&amp;hb=1"/>
              <p:cNvSpPr>
                <a:spLocks noRot="1" noChangeAspect="1" noMove="1" noResize="1" noEditPoints="1" noAdjustHandles="1" noChangeArrowheads="1" noChangeShapeType="1" noTextEdit="1"/>
              </p:cNvSpPr>
              <p:nvPr/>
            </p:nvSpPr>
            <p:spPr>
              <a:xfrm>
                <a:off x="832104" y="1512000"/>
                <a:ext cx="10533888" cy="1059180"/>
              </a:xfrm>
              <a:prstGeom prst="rect">
                <a:avLst/>
              </a:prstGeom>
              <a:blipFill>
                <a:blip r:embed="rId3"/>
                <a:stretch>
                  <a:fillRect l="-1389" t="-2299" r="-752" b="-13793"/>
                </a:stretch>
              </a:blipFill>
              <a:ln/>
            </p:spPr>
            <p:txBody>
              <a:bodyPr/>
              <a:lstStyle/>
              <a:p>
                <a:r>
                  <a:rPr lang="zh-CN" altLang="en-US">
                    <a:noFill/>
                  </a:rPr>
                  <a:t> </a:t>
                </a:r>
              </a:p>
            </p:txBody>
          </p:sp>
        </mc:Fallback>
      </mc:AlternateContent>
      <p:sp>
        <p:nvSpPr>
          <p:cNvPr id="3" name="QC_5_AN.12_1#15d7687f7.bracket?vop=1&amp;pid=d139a5d52&amp;color=0,0,0&amp;vpa=4&amp;vtp=1"/>
          <p:cNvSpPr/>
          <p:nvPr/>
        </p:nvSpPr>
        <p:spPr>
          <a:xfrm>
            <a:off x="10754772" y="2239583"/>
            <a:ext cx="331788" cy="325247"/>
          </a:xfrm>
          <a:prstGeom prst="rect">
            <a:avLst/>
          </a:prstGeom>
          <a:noFill/>
          <a:ln/>
        </p:spPr>
        <p:txBody>
          <a:bodyPr wrap="none" lIns="0" tIns="0" rIns="0" bIns="0" rtlCol="0" anchor="t"/>
          <a:lstStyle/>
          <a:p>
            <a:pPr algn="ctr" latinLnBrk="1">
              <a:lnSpc>
                <a:spcPts val="28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p:pic>
        <p:nvPicPr>
          <p:cNvPr id="4" name="QC_5_BD.11_2#15d7687f7?vop=1&amp;pid=d139a5d52&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334256" y="2700213"/>
            <a:ext cx="3529584" cy="126187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1_3#15d7687f7.choices?vop=1&amp;pid=d139a5d52&amp;color=0,0,0&amp;vtp=1&amp;bbb=1"/>
              <p:cNvSpPr/>
              <p:nvPr/>
            </p:nvSpPr>
            <p:spPr>
              <a:xfrm>
                <a:off x="832104" y="4097213"/>
                <a:ext cx="10533888" cy="353759"/>
              </a:xfrm>
              <a:prstGeom prst="rect">
                <a:avLst/>
              </a:prstGeom>
              <a:noFill/>
              <a:ln/>
            </p:spPr>
            <p:txBody>
              <a:bodyPr wrap="none" lIns="0" tIns="0" rIns="0" bIns="0" rtlCol="0" anchor="t"/>
              <a:lstStyle/>
              <a:p>
                <a:pPr latinLnBrk="1">
                  <a:lnSpc>
                    <a:spcPts val="3100"/>
                  </a:lnSpc>
                  <a:tabLst>
                    <a:tab pos="2509647" algn="l"/>
                    <a:tab pos="5374894" algn="l"/>
                    <a:tab pos="785914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17年</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17</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17</m:t>
                        </m:r>
                      </m:e>
                    </m:rad>
                  </m:oMath>
                </a14:m>
                <a:r>
                  <a:rPr lang="en-US" altLang="zh-CN" sz="1800" b="0" i="0">
                    <a:solidFill>
                      <a:srgbClr val="000000"/>
                    </a:solidFill>
                    <a:latin typeface="微软雅黑" pitchFamily="34" charset="0"/>
                    <a:ea typeface="微软雅黑" pitchFamily="34" charset="-122"/>
                    <a:cs typeface="微软雅黑" pitchFamily="34" charset="-120"/>
                  </a:rPr>
                  <a:t>年</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34年</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34</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34</m:t>
                        </m:r>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年</a:t>
                </a:r>
                <a:endParaRPr lang="en-US" altLang="zh-CN" sz="1800" dirty="0"/>
              </a:p>
            </p:txBody>
          </p:sp>
        </mc:Choice>
        <mc:Fallback>
          <p:sp>
            <p:nvSpPr>
              <p:cNvPr id="5" name="QC_5_BD.11_3#15d7687f7.choices?vop=1&amp;pid=d139a5d52&amp;color=0,0,0&amp;vtp=1&amp;bbb=1"/>
              <p:cNvSpPr>
                <a:spLocks noRot="1" noChangeAspect="1" noMove="1" noResize="1" noEditPoints="1" noAdjustHandles="1" noChangeArrowheads="1" noChangeShapeType="1" noTextEdit="1"/>
              </p:cNvSpPr>
              <p:nvPr/>
            </p:nvSpPr>
            <p:spPr>
              <a:xfrm>
                <a:off x="832104" y="4097213"/>
                <a:ext cx="10533888" cy="353759"/>
              </a:xfrm>
              <a:prstGeom prst="rect">
                <a:avLst/>
              </a:prstGeom>
              <a:blipFill>
                <a:blip r:embed="rId5"/>
                <a:stretch>
                  <a:fillRect l="-1389" t="-1724" b="-3965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5_AS.13_1#15d7687f7?vop=1&amp;pid=d139a5d52&amp;color=0,0,0&amp;vtp=1&amp;bbb=1&amp;hb=1"/>
              <p:cNvSpPr/>
              <p:nvPr/>
            </p:nvSpPr>
            <p:spPr>
              <a:xfrm>
                <a:off x="832104" y="4500565"/>
                <a:ext cx="10533888" cy="840359"/>
              </a:xfrm>
              <a:prstGeom prst="rect">
                <a:avLst/>
              </a:prstGeom>
              <a:noFill/>
              <a:ln/>
            </p:spPr>
            <p:txBody>
              <a:bodyPr wrap="none" lIns="0" tIns="0" rIns="0" bIns="0" rtlCol="0" anchor="t"/>
              <a:lstStyle/>
              <a:p>
                <a:pPr algn="l" latinLnBrk="1">
                  <a:lnSpc>
                    <a:spcPts val="2900"/>
                  </a:lnSpc>
                </a:pPr>
                <a:r>
                  <a:rPr lang="en-US" altLang="zh-CN" sz="1800" b="0" i="0" dirty="0">
                    <a:solidFill>
                      <a:srgbClr val="000000"/>
                    </a:solidFill>
                    <a:latin typeface="微软雅黑" pitchFamily="34" charset="0"/>
                    <a:ea typeface="微软雅黑" pitchFamily="34" charset="-122"/>
                    <a:cs typeface="微软雅黑" pitchFamily="34" charset="-120"/>
                  </a:rPr>
                  <a:t>【解析】设地球的轨道半径为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𝑅</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，公转周期为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，该彗星的轨道半长轴为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𝑅</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，公转周期为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，根据开普勒</a:t>
                </a:r>
              </a:p>
              <a:p>
                <a:pPr latinLnBrk="1">
                  <a:lnSpc>
                    <a:spcPts val="3700"/>
                  </a:lnSpc>
                </a:pPr>
                <a:r>
                  <a:rPr lang="en-US" altLang="zh-CN" b="0" i="0">
                    <a:solidFill>
                      <a:srgbClr val="000000"/>
                    </a:solidFill>
                    <a:latin typeface="微软雅黑" pitchFamily="34" charset="0"/>
                    <a:ea typeface="微软雅黑" pitchFamily="34" charset="-122"/>
                    <a:cs typeface="微软雅黑" pitchFamily="34" charset="-120"/>
                  </a:rPr>
                  <a:t>第三定律可知</a:t>
                </a:r>
                <a14:m>
                  <m:oMath xmlns:m="http://schemas.openxmlformats.org/officeDocument/2006/math">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𝑅</m:t>
                            </m:r>
                          </m:e>
                          <m:sub>
                            <m:r>
                              <a:rPr lang="en-US" altLang="zh-CN" b="0" i="0">
                                <a:solidFill>
                                  <a:srgbClr val="000000"/>
                                </a:solidFill>
                                <a:latin typeface="Cambria Math" pitchFamily="34" charset="0"/>
                                <a:ea typeface="Cambria Math" pitchFamily="34" charset="-122"/>
                                <a:cs typeface="Cambria Math" pitchFamily="34" charset="-120"/>
                              </a:rPr>
                              <m:t>1</m:t>
                            </m:r>
                          </m:sub>
                          <m:sup>
                            <m:r>
                              <a:rPr lang="en-US" altLang="zh-CN" b="0" i="0">
                                <a:solidFill>
                                  <a:srgbClr val="000000"/>
                                </a:solidFill>
                                <a:latin typeface="Cambria Math" pitchFamily="34" charset="0"/>
                                <a:ea typeface="Cambria Math" pitchFamily="34" charset="-122"/>
                                <a:cs typeface="Cambria Math" pitchFamily="34" charset="-120"/>
                              </a:rPr>
                              <m:t>3</m:t>
                            </m:r>
                          </m:sup>
                        </m:sSubSup>
                      </m:num>
                      <m:den>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𝑇</m:t>
                            </m:r>
                          </m:e>
                          <m:sub>
                            <m:r>
                              <a:rPr lang="en-US" altLang="zh-CN" b="0" i="0">
                                <a:solidFill>
                                  <a:srgbClr val="000000"/>
                                </a:solidFill>
                                <a:latin typeface="Cambria Math" pitchFamily="34" charset="0"/>
                                <a:ea typeface="Cambria Math" pitchFamily="34" charset="-122"/>
                                <a:cs typeface="Cambria Math" pitchFamily="34" charset="-120"/>
                              </a:rPr>
                              <m:t>1</m:t>
                            </m:r>
                          </m:sub>
                          <m:sup>
                            <m:r>
                              <a:rPr lang="en-US" altLang="zh-CN" b="0" i="0">
                                <a:solidFill>
                                  <a:srgbClr val="000000"/>
                                </a:solidFill>
                                <a:latin typeface="Cambria Math" pitchFamily="34" charset="0"/>
                                <a:ea typeface="Cambria Math" pitchFamily="34" charset="-122"/>
                                <a:cs typeface="Cambria Math" pitchFamily="34" charset="-120"/>
                              </a:rPr>
                              <m:t>2</m:t>
                            </m:r>
                          </m:sup>
                        </m:sSubSup>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𝑅</m:t>
                            </m:r>
                          </m:e>
                          <m:sub>
                            <m:r>
                              <a:rPr lang="en-US" altLang="zh-CN" b="0" i="0">
                                <a:solidFill>
                                  <a:srgbClr val="000000"/>
                                </a:solidFill>
                                <a:latin typeface="Cambria Math" pitchFamily="34" charset="0"/>
                                <a:ea typeface="Cambria Math" pitchFamily="34" charset="-122"/>
                                <a:cs typeface="Cambria Math" pitchFamily="34" charset="-120"/>
                              </a:rPr>
                              <m:t>2</m:t>
                            </m:r>
                          </m:sub>
                          <m:sup>
                            <m:r>
                              <a:rPr lang="en-US" altLang="zh-CN" b="0" i="0">
                                <a:solidFill>
                                  <a:srgbClr val="000000"/>
                                </a:solidFill>
                                <a:latin typeface="Cambria Math" pitchFamily="34" charset="0"/>
                                <a:ea typeface="Cambria Math" pitchFamily="34" charset="-122"/>
                                <a:cs typeface="Cambria Math" pitchFamily="34" charset="-120"/>
                              </a:rPr>
                              <m:t>3</m:t>
                            </m:r>
                          </m:sup>
                        </m:sSubSup>
                      </m:num>
                      <m:den>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𝑇</m:t>
                            </m:r>
                          </m:e>
                          <m:sub>
                            <m:r>
                              <a:rPr lang="en-US" altLang="zh-CN" b="0" i="0">
                                <a:solidFill>
                                  <a:srgbClr val="000000"/>
                                </a:solidFill>
                                <a:latin typeface="Cambria Math" pitchFamily="34" charset="0"/>
                                <a:ea typeface="Cambria Math" pitchFamily="34" charset="-122"/>
                                <a:cs typeface="Cambria Math" pitchFamily="34" charset="-120"/>
                              </a:rPr>
                              <m:t>2</m:t>
                            </m:r>
                          </m:sub>
                          <m:sup>
                            <m:r>
                              <a:rPr lang="en-US" altLang="zh-CN" b="0" i="0">
                                <a:solidFill>
                                  <a:srgbClr val="000000"/>
                                </a:solidFill>
                                <a:latin typeface="Cambria Math" pitchFamily="34" charset="0"/>
                                <a:ea typeface="Cambria Math" pitchFamily="34" charset="-122"/>
                                <a:cs typeface="Cambria Math" pitchFamily="34" charset="-120"/>
                              </a:rPr>
                              <m:t>2</m:t>
                            </m:r>
                          </m:sup>
                        </m:sSubSup>
                      </m:den>
                    </m:f>
                  </m:oMath>
                </a14:m>
                <a:r>
                  <a:rPr lang="en-US" altLang="zh-CN" b="0" i="0" dirty="0">
                    <a:solidFill>
                      <a:srgbClr val="000000"/>
                    </a:solidFill>
                    <a:latin typeface="微软雅黑" pitchFamily="34" charset="0"/>
                    <a:ea typeface="微软雅黑" pitchFamily="34" charset="-122"/>
                    <a:cs typeface="微软雅黑" pitchFamily="34" charset="-120"/>
                  </a:rPr>
                  <a:t>，其中</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𝑅</m:t>
                        </m:r>
                      </m:e>
                      <m:sub>
                        <m:r>
                          <a:rPr lang="en-US" altLang="zh-CN" b="0" i="0">
                            <a:solidFill>
                              <a:srgbClr val="000000"/>
                            </a:solidFill>
                            <a:latin typeface="Cambria Math" pitchFamily="34" charset="0"/>
                            <a:ea typeface="Cambria Math" pitchFamily="34" charset="-122"/>
                            <a:cs typeface="Cambria Math" pitchFamily="34" charset="-120"/>
                          </a:rPr>
                          <m:t>1</m:t>
                        </m:r>
                      </m:sub>
                    </m:sSub>
                    <m:r>
                      <a:rPr lang="en-US" altLang="zh-CN" b="0" i="0">
                        <a:solidFill>
                          <a:srgbClr val="000000"/>
                        </a:solidFill>
                        <a:latin typeface="Cambria Math" pitchFamily="34" charset="0"/>
                        <a:ea typeface="Cambria Math" pitchFamily="34" charset="-122"/>
                        <a:cs typeface="Cambria Math" pitchFamily="34" charset="-120"/>
                      </a:rPr>
                      <m:t>=1</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AU</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𝑅</m:t>
                        </m:r>
                      </m:e>
                      <m:sub>
                        <m:r>
                          <a:rPr lang="en-US" altLang="zh-CN" b="0" i="0">
                            <a:solidFill>
                              <a:srgbClr val="000000"/>
                            </a:solidFill>
                            <a:latin typeface="Cambria Math" pitchFamily="34" charset="0"/>
                            <a:ea typeface="Cambria Math" pitchFamily="34" charset="-122"/>
                            <a:cs typeface="Cambria Math" pitchFamily="34" charset="-120"/>
                          </a:rPr>
                          <m:t>2</m:t>
                        </m:r>
                      </m:sub>
                    </m:sSub>
                    <m:r>
                      <a:rPr lang="en-US" altLang="zh-CN" b="0" i="0">
                        <a:solidFill>
                          <a:srgbClr val="000000"/>
                        </a:solidFill>
                        <a:latin typeface="Cambria Math" pitchFamily="34" charset="0"/>
                        <a:ea typeface="Cambria Math" pitchFamily="34" charset="-122"/>
                        <a:cs typeface="Cambria Math" pitchFamily="34" charset="-120"/>
                      </a:rPr>
                      <m:t>=17</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AU</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𝑇</m:t>
                        </m:r>
                      </m:e>
                      <m:sub>
                        <m:r>
                          <a:rPr lang="en-US" altLang="zh-CN" b="0" i="0">
                            <a:solidFill>
                              <a:srgbClr val="000000"/>
                            </a:solidFill>
                            <a:latin typeface="Cambria Math" pitchFamily="34" charset="0"/>
                            <a:ea typeface="Cambria Math" pitchFamily="34" charset="-122"/>
                            <a:cs typeface="Cambria Math" pitchFamily="34" charset="-120"/>
                          </a:rPr>
                          <m:t>1</m:t>
                        </m:r>
                      </m:sub>
                    </m:sSub>
                    <m:r>
                      <a:rPr lang="en-US" altLang="zh-CN" b="0" i="0">
                        <a:solidFill>
                          <a:srgbClr val="000000"/>
                        </a:solidFill>
                        <a:latin typeface="Cambria Math" pitchFamily="34" charset="0"/>
                        <a:ea typeface="Cambria Math" pitchFamily="34" charset="-122"/>
                        <a:cs typeface="Cambria Math" pitchFamily="34" charset="-120"/>
                      </a:rPr>
                      <m:t>=1</m:t>
                    </m:r>
                  </m:oMath>
                </a14:m>
                <a:r>
                  <a:rPr lang="en-US" altLang="zh-CN" b="0" i="0" dirty="0">
                    <a:solidFill>
                      <a:srgbClr val="000000"/>
                    </a:solidFill>
                    <a:latin typeface="微软雅黑" pitchFamily="34" charset="0"/>
                    <a:ea typeface="微软雅黑" pitchFamily="34" charset="-122"/>
                    <a:cs typeface="微软雅黑" pitchFamily="34" charset="-120"/>
                  </a:rPr>
                  <a:t>年，代入解得</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𝑇</m:t>
                        </m:r>
                      </m:e>
                      <m:sub>
                        <m:r>
                          <a:rPr lang="en-US" altLang="zh-CN" b="0" i="0">
                            <a:solidFill>
                              <a:srgbClr val="000000"/>
                            </a:solidFill>
                            <a:latin typeface="Cambria Math" pitchFamily="34" charset="0"/>
                            <a:ea typeface="Cambria Math" pitchFamily="34" charset="-122"/>
                            <a:cs typeface="Cambria Math" pitchFamily="34" charset="-120"/>
                          </a:rPr>
                          <m:t>2</m:t>
                        </m:r>
                      </m:sub>
                    </m:sSub>
                    <m:r>
                      <a:rPr lang="en-US" altLang="zh-CN" b="0" i="0">
                        <a:solidFill>
                          <a:srgbClr val="000000"/>
                        </a:solidFill>
                        <a:latin typeface="Cambria Math" pitchFamily="34" charset="0"/>
                        <a:ea typeface="Cambria Math" pitchFamily="34" charset="-122"/>
                        <a:cs typeface="Cambria Math" pitchFamily="34" charset="-120"/>
                      </a:rPr>
                      <m:t>=17</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17</m:t>
                        </m:r>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年，故B正确.</a:t>
                </a:r>
                <a:endParaRPr lang="en-US" altLang="zh-CN" dirty="0"/>
              </a:p>
            </p:txBody>
          </p:sp>
        </mc:Choice>
        <mc:Fallback>
          <p:sp>
            <p:nvSpPr>
              <p:cNvPr id="6" name="QC_5_AS.13_1#15d7687f7?vop=1&amp;pid=d139a5d52&amp;color=0,0,0&amp;vtp=1&amp;bbb=1&amp;hb=1"/>
              <p:cNvSpPr>
                <a:spLocks noRot="1" noChangeAspect="1" noMove="1" noResize="1" noEditPoints="1" noAdjustHandles="1" noChangeArrowheads="1" noChangeShapeType="1" noTextEdit="1"/>
              </p:cNvSpPr>
              <p:nvPr/>
            </p:nvSpPr>
            <p:spPr>
              <a:xfrm>
                <a:off x="832104" y="4500565"/>
                <a:ext cx="10533888" cy="840359"/>
              </a:xfrm>
              <a:prstGeom prst="rect">
                <a:avLst/>
              </a:prstGeom>
              <a:blipFill>
                <a:blip r:embed="rId6"/>
                <a:stretch>
                  <a:fillRect l="-1389" t="-2899" r="-1447" b="-5072"/>
                </a:stretch>
              </a:blipFill>
              <a:ln/>
            </p:spPr>
            <p:txBody>
              <a:bodyPr/>
              <a:lstStyle/>
              <a:p>
                <a:r>
                  <a:rPr lang="zh-CN" altLang="en-US">
                    <a:noFill/>
                  </a:rPr>
                  <a:t> </a:t>
                </a:r>
              </a:p>
            </p:txBody>
          </p:sp>
        </mc:Fallback>
      </mc:AlternateContent>
      <p:sp>
        <p:nvSpPr>
          <p:cNvPr id="7" name="QC_5_EX.14_1#15d7687f7?vop=1&amp;pid=d139a5d52&amp;color=0,0,0&amp;vtp=1&amp;bbb=1&amp;hb=1"/>
          <p:cNvSpPr/>
          <p:nvPr/>
        </p:nvSpPr>
        <p:spPr>
          <a:xfrm>
            <a:off x="832104" y="5341623"/>
            <a:ext cx="10533888" cy="690880"/>
          </a:xfrm>
          <a:prstGeom prst="rect">
            <a:avLst/>
          </a:prstGeom>
          <a:noFill/>
          <a:ln/>
        </p:spPr>
        <p:txBody>
          <a:bodyPr wrap="none" lIns="0" tIns="0" rIns="0" bIns="0" rtlCol="0" anchor="t"/>
          <a:lstStyle/>
          <a:p>
            <a:pPr algn="l" latinLnBrk="1">
              <a:lnSpc>
                <a:spcPts val="2900"/>
              </a:lnSpc>
            </a:pPr>
            <a:r>
              <a:rPr lang="en-US" altLang="zh-CN" sz="1800" b="1" i="0" dirty="0">
                <a:solidFill>
                  <a:srgbClr val="000000"/>
                </a:solidFill>
                <a:latin typeface="微软雅黑" pitchFamily="34" charset="0"/>
                <a:ea typeface="微软雅黑" pitchFamily="34" charset="-122"/>
                <a:cs typeface="微软雅黑" pitchFamily="34" charset="-120"/>
              </a:rPr>
              <a:t>注意说明</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在应用开普勒第三定律分析题目时</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首先要判断两个行星</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或卫星</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的中心天体是否相同</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只</a:t>
            </a:r>
          </a:p>
          <a:p>
            <a:pPr latinLnBrk="1">
              <a:lnSpc>
                <a:spcPts val="2800"/>
              </a:lnSpc>
            </a:pPr>
            <a:r>
              <a:rPr lang="en-US" altLang="zh-CN" b="0" i="0">
                <a:solidFill>
                  <a:srgbClr val="000000"/>
                </a:solidFill>
                <a:latin typeface="微软雅黑" pitchFamily="34" charset="0"/>
                <a:ea typeface="楷体" pitchFamily="34" charset="-122"/>
                <a:cs typeface="微软雅黑" pitchFamily="34" charset="-120"/>
              </a:rPr>
              <a:t>有中心天体相同</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才能应用开普勒第三定律</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 calcmode="lin" valueType="num">
                                      <p:cBhvr additive="base">
                                        <p:cTn id="3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7">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 calcmode="lin" valueType="num">
                                      <p:cBhvr additive="base">
                                        <p:cTn id="3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
                                            <p:txEl>
                                              <p:pRg st="1" end="1"/>
                                            </p:txEl>
                                          </p:spTgt>
                                        </p:tgtEl>
                                        <p:attrNameLst>
                                          <p:attrName>style.visibility</p:attrName>
                                        </p:attrNameLst>
                                      </p:cBhvr>
                                      <p:to>
                                        <p:strVal val="visible"/>
                                      </p:to>
                                    </p:set>
                                    <p:anim calcmode="lin" valueType="num">
                                      <p:cBhvr additive="base">
                                        <p:cTn id="3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P spid="7"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pic>
        <p:nvPicPr>
          <p:cNvPr id="2" name="QC_5_BD.15_1#69653632a?htil=1&amp;vop=1&amp;pid=d139a5d52&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684380" y="1594296"/>
            <a:ext cx="2633472" cy="137160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15_2#69653632a?htil=1&amp;vop=1&amp;pid=d139a5d52&amp;color=0,0,0&amp;vtp=1&amp;bt=1&amp;bbb=1&amp;hb=1&amp;hs=1"/>
              <p:cNvSpPr/>
              <p:nvPr/>
            </p:nvSpPr>
            <p:spPr>
              <a:xfrm>
                <a:off x="832104" y="1512000"/>
                <a:ext cx="7772400" cy="208261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5.</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我国“嫦娥六号”探月卫星发射后，先在距离地面</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200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的近地圆轨道绕</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地飞行</a:t>
                </a:r>
                <a:r>
                  <a:rPr lang="en-US" altLang="zh-CN" sz="1800" b="0" i="0" dirty="0">
                    <a:solidFill>
                      <a:srgbClr val="000000"/>
                    </a:solidFill>
                    <a:latin typeface="微软雅黑" pitchFamily="34" charset="0"/>
                    <a:ea typeface="微软雅黑" pitchFamily="34" charset="-122"/>
                    <a:cs typeface="微软雅黑" pitchFamily="34" charset="-120"/>
                  </a:rPr>
                  <a:t>，在近地圆轨道上经过一次变轨进入“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椭圆停泊轨道</a:t>
                </a:r>
                <a:r>
                  <a:rPr lang="en-US" altLang="zh-CN" sz="1800" b="0" i="0">
                    <a:solidFill>
                      <a:srgbClr val="000000"/>
                    </a:solidFill>
                    <a:latin typeface="微软雅黑" pitchFamily="34" charset="0"/>
                    <a:ea typeface="微软雅黑" pitchFamily="34" charset="-122"/>
                    <a:cs typeface="微软雅黑" pitchFamily="34" charset="-120"/>
                  </a:rPr>
                  <a:t>”，再次变轨</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进入</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大椭圆轨道”运行，再奔向月球.假设两次变轨点相同</a:t>
                </a:r>
                <a:r>
                  <a:rPr lang="en-US" altLang="zh-CN" sz="1800" b="0" i="0">
                    <a:solidFill>
                      <a:srgbClr val="000000"/>
                    </a:solidFill>
                    <a:latin typeface="微软雅黑" pitchFamily="34" charset="0"/>
                    <a:ea typeface="微软雅黑" pitchFamily="34" charset="-122"/>
                    <a:cs typeface="微软雅黑" pitchFamily="34" charset="-120"/>
                  </a:rPr>
                  <a:t>，“嫦娥六</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号</a:t>
                </a:r>
                <a:r>
                  <a:rPr lang="en-US" altLang="zh-CN" sz="1800" b="0" i="0" dirty="0">
                    <a:solidFill>
                      <a:srgbClr val="000000"/>
                    </a:solidFill>
                    <a:latin typeface="微软雅黑" pitchFamily="34" charset="0"/>
                    <a:ea typeface="微软雅黑" pitchFamily="34" charset="-122"/>
                    <a:cs typeface="微软雅黑" pitchFamily="34" charset="-120"/>
                  </a:rPr>
                  <a:t>”在近地圆轨道上运行周期为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800" b="0" i="0" dirty="0">
                    <a:solidFill>
                      <a:srgbClr val="000000"/>
                    </a:solidFill>
                    <a:latin typeface="微软雅黑" pitchFamily="34" charset="0"/>
                    <a:ea typeface="微软雅黑" pitchFamily="34" charset="-122"/>
                    <a:cs typeface="微软雅黑" pitchFamily="34" charset="-120"/>
                  </a:rPr>
                  <a:t>.“嫦娥六号”在“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椭圆停泊轨道</a:t>
                </a:r>
                <a:r>
                  <a:rPr lang="en-US" altLang="zh-CN" sz="1800" b="0" i="0">
                    <a:solidFill>
                      <a:srgbClr val="000000"/>
                    </a:solidFill>
                    <a:latin typeface="微软雅黑" pitchFamily="34" charset="0"/>
                    <a:ea typeface="微软雅黑" pitchFamily="34" charset="-122"/>
                    <a:cs typeface="微软雅黑" pitchFamily="34" charset="-120"/>
                  </a:rPr>
                  <a:t>”与 </a:t>
                </a:r>
              </a:p>
              <a:p>
                <a:pPr latinLnBrk="1">
                  <a:lnSpc>
                    <a:spcPts val="3500"/>
                  </a:lnSpc>
                </a:pPr>
                <a:r>
                  <a:rPr lang="en-US" altLang="zh-CN" b="0" i="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12</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h</m:t>
                    </m:r>
                  </m:oMath>
                </a14:m>
                <a:r>
                  <a:rPr lang="en-US" altLang="zh-CN" b="0" i="0" dirty="0">
                    <a:solidFill>
                      <a:srgbClr val="000000"/>
                    </a:solidFill>
                    <a:latin typeface="微软雅黑" pitchFamily="34" charset="0"/>
                    <a:ea typeface="微软雅黑" pitchFamily="34" charset="-122"/>
                    <a:cs typeface="微软雅黑" pitchFamily="34" charset="-120"/>
                  </a:rPr>
                  <a:t>大椭圆轨道”远地点到地面距离之比最接近</a:t>
                </a:r>
                <a14:m>
                  <m:oMath xmlns:m="http://schemas.openxmlformats.org/officeDocument/2006/math">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rad>
                          <m:ra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r>
                              <a:rPr lang="en-US" altLang="zh-CN" b="0" i="0">
                                <a:solidFill>
                                  <a:srgbClr val="000000"/>
                                </a:solidFill>
                                <a:latin typeface="Cambria Math" pitchFamily="34" charset="0"/>
                                <a:ea typeface="Cambria Math" pitchFamily="34" charset="-122"/>
                                <a:cs typeface="Cambria Math" pitchFamily="34" charset="-120"/>
                              </a:rPr>
                              <m:t>3</m:t>
                            </m:r>
                          </m:deg>
                          <m:e>
                            <m:r>
                              <a:rPr lang="en-US" altLang="zh-CN" b="0" i="0">
                                <a:solidFill>
                                  <a:srgbClr val="000000"/>
                                </a:solidFill>
                                <a:latin typeface="Cambria Math" pitchFamily="34" charset="0"/>
                                <a:ea typeface="Cambria Math" pitchFamily="34" charset="-122"/>
                                <a:cs typeface="Cambria Math" pitchFamily="34" charset="-120"/>
                              </a:rPr>
                              <m:t>9</m:t>
                            </m:r>
                          </m:e>
                        </m:rad>
                        <m:r>
                          <a:rPr lang="en-US" altLang="zh-CN" b="0" i="0">
                            <a:solidFill>
                              <a:srgbClr val="000000"/>
                            </a:solidFill>
                            <a:latin typeface="Cambria Math" pitchFamily="34" charset="0"/>
                            <a:ea typeface="Cambria Math" pitchFamily="34" charset="-122"/>
                            <a:cs typeface="Cambria Math" pitchFamily="34" charset="-120"/>
                          </a:rPr>
                          <m:t>≈2.08</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C_5_BD.15_2#69653632a?htil=1&amp;vop=1&amp;pid=d139a5d52&amp;color=0,0,0&amp;vtp=1&amp;bt=1&amp;bbb=1&amp;hb=1&amp;hs=1"/>
              <p:cNvSpPr>
                <a:spLocks noRot="1" noChangeAspect="1" noMove="1" noResize="1" noEditPoints="1" noAdjustHandles="1" noChangeArrowheads="1" noChangeShapeType="1" noTextEdit="1"/>
              </p:cNvSpPr>
              <p:nvPr/>
            </p:nvSpPr>
            <p:spPr>
              <a:xfrm>
                <a:off x="832104" y="1512000"/>
                <a:ext cx="7772400" cy="2082610"/>
              </a:xfrm>
              <a:prstGeom prst="rect">
                <a:avLst/>
              </a:prstGeom>
              <a:blipFill>
                <a:blip r:embed="rId4"/>
                <a:stretch>
                  <a:fillRect l="-1882" r="-784" b="-6140"/>
                </a:stretch>
              </a:blipFill>
              <a:ln/>
            </p:spPr>
            <p:txBody>
              <a:bodyPr/>
              <a:lstStyle/>
              <a:p>
                <a:r>
                  <a:rPr lang="zh-CN" altLang="en-US">
                    <a:noFill/>
                  </a:rPr>
                  <a:t> </a:t>
                </a:r>
              </a:p>
            </p:txBody>
          </p:sp>
        </mc:Fallback>
      </mc:AlternateContent>
      <p:sp>
        <p:nvSpPr>
          <p:cNvPr id="4" name="QC_5_AN.16_1#69653632a.bracket?vop=1&amp;pid=d139a5d52&amp;color=0,0,0&amp;vpa=5&amp;vtp=1"/>
          <p:cNvSpPr/>
          <p:nvPr/>
        </p:nvSpPr>
        <p:spPr>
          <a:xfrm>
            <a:off x="7248430" y="3159254"/>
            <a:ext cx="331788" cy="391922"/>
          </a:xfrm>
          <a:prstGeom prst="rect">
            <a:avLst/>
          </a:prstGeom>
          <a:noFill/>
          <a:ln/>
        </p:spPr>
        <p:txBody>
          <a:bodyPr wrap="none" lIns="0" tIns="0" rIns="0" bIns="0" rtlCol="0" anchor="t"/>
          <a:lstStyle/>
          <a:p>
            <a:pPr algn="ctr" latinLnBrk="1">
              <a:lnSpc>
                <a:spcPts val="35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p>
        </p:txBody>
      </p:sp>
      <mc:AlternateContent xmlns:mc="http://schemas.openxmlformats.org/markup-compatibility/2006">
        <mc:Choice xmlns:a14="http://schemas.microsoft.com/office/drawing/2010/main" Requires="a14">
          <p:sp>
            <p:nvSpPr>
              <p:cNvPr id="5" name="QC_5_BD.15_3#69653632a.choices?vop=1&amp;pid=d139a5d52&amp;color=0,0,0&amp;vtp=1&amp;bbb=1&amp;hs=1"/>
              <p:cNvSpPr/>
              <p:nvPr/>
            </p:nvSpPr>
            <p:spPr>
              <a:xfrm>
                <a:off x="832104" y="3596832"/>
                <a:ext cx="10533888" cy="356235"/>
              </a:xfrm>
              <a:prstGeom prst="rect">
                <a:avLst/>
              </a:prstGeom>
              <a:noFill/>
              <a:ln/>
            </p:spPr>
            <p:txBody>
              <a:bodyPr wrap="none" lIns="0" tIns="0" rIns="0" bIns="0" rtlCol="0" anchor="t"/>
              <a:lstStyle/>
              <a:p>
                <a:pPr latinLnBrk="1">
                  <a:lnSpc>
                    <a:spcPts val="3200"/>
                  </a:lnSpc>
                  <a:tabLst>
                    <a:tab pos="2696972" algn="l"/>
                    <a:tab pos="5368544" algn="l"/>
                    <a:tab pos="805281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1:3</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1:5</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1:6</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5_BD.15_3#69653632a.choices?vop=1&amp;pid=d139a5d52&amp;color=0,0,0&amp;vtp=1&amp;bbb=1&amp;hs=1"/>
              <p:cNvSpPr>
                <a:spLocks noRot="1" noChangeAspect="1" noMove="1" noResize="1" noEditPoints="1" noAdjustHandles="1" noChangeArrowheads="1" noChangeShapeType="1" noTextEdit="1"/>
              </p:cNvSpPr>
              <p:nvPr/>
            </p:nvSpPr>
            <p:spPr>
              <a:xfrm>
                <a:off x="832104" y="3596832"/>
                <a:ext cx="10533888" cy="356235"/>
              </a:xfrm>
              <a:prstGeom prst="rect">
                <a:avLst/>
              </a:prstGeom>
              <a:blipFill>
                <a:blip r:embed="rId5"/>
                <a:stretch>
                  <a:fillRect l="-1389" b="-4310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5_AS.17_1#69653632a?vop=1&amp;pid=d139a5d52&amp;color=0,0,0&amp;vtp=1&amp;bbb=1&amp;hb=1"/>
              <p:cNvSpPr/>
              <p:nvPr/>
            </p:nvSpPr>
            <p:spPr>
              <a:xfrm>
                <a:off x="832104" y="3961322"/>
                <a:ext cx="10533888" cy="20942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【解析】设地球半径为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𝑅</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，近地圆轨道上运行周期为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，近地圆轨道的半径约为地球半径，设“</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椭圆</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停泊轨道</a:t>
                </a:r>
                <a:r>
                  <a:rPr lang="en-US" altLang="zh-CN" sz="1800" b="0" i="0" dirty="0">
                    <a:solidFill>
                      <a:srgbClr val="000000"/>
                    </a:solidFill>
                    <a:latin typeface="微软雅黑" pitchFamily="34" charset="0"/>
                    <a:ea typeface="微软雅黑" pitchFamily="34" charset="-122"/>
                    <a:cs typeface="微软雅黑" pitchFamily="34" charset="-120"/>
                  </a:rPr>
                  <a:t>”半长轴为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、对应运行周期为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800" b="0" i="0" dirty="0">
                    <a:solidFill>
                      <a:srgbClr val="000000"/>
                    </a:solidFill>
                    <a:latin typeface="微软雅黑" pitchFamily="34" charset="0"/>
                    <a:ea typeface="微软雅黑" pitchFamily="34" charset="-122"/>
                    <a:cs typeface="微软雅黑" pitchFamily="34" charset="-120"/>
                  </a:rPr>
                  <a:t>大椭圆轨道”半长轴为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、对应运行周期为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，根据</a:t>
                </a:r>
              </a:p>
              <a:p>
                <a:pPr latinLnBrk="1">
                  <a:lnSpc>
                    <a:spcPts val="3800"/>
                  </a:lnSpc>
                </a:pPr>
                <a:r>
                  <a:rPr lang="en-US" altLang="zh-CN" sz="1800" b="0" i="0">
                    <a:solidFill>
                      <a:srgbClr val="000000"/>
                    </a:solidFill>
                    <a:latin typeface="微软雅黑" pitchFamily="34" charset="0"/>
                    <a:ea typeface="微软雅黑" pitchFamily="34" charset="-122"/>
                    <a:cs typeface="微软雅黑" pitchFamily="34" charset="-120"/>
                  </a:rPr>
                  <a:t>开普勒第三定律可得</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𝑅</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3</m:t>
                            </m:r>
                          </m:sup>
                        </m:sSub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3</m:t>
                            </m:r>
                          </m:sup>
                        </m:sSub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2</m:t>
                            </m:r>
                          </m:sub>
                          <m:sup>
                            <m:r>
                              <a:rPr lang="en-US" altLang="zh-CN" sz="1800" b="0" i="0">
                                <a:solidFill>
                                  <a:srgbClr val="000000"/>
                                </a:solidFill>
                                <a:latin typeface="Cambria Math" pitchFamily="34" charset="0"/>
                                <a:ea typeface="Cambria Math" pitchFamily="34" charset="-122"/>
                                <a:cs typeface="Cambria Math" pitchFamily="34" charset="-120"/>
                              </a:rPr>
                              <m:t>3</m:t>
                            </m:r>
                          </m:sup>
                        </m:sSub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2</m:t>
                            </m:r>
                          </m:sub>
                          <m:sup>
                            <m:r>
                              <a:rPr lang="en-US" altLang="zh-CN" sz="1800" b="0" i="0">
                                <a:solidFill>
                                  <a:srgbClr val="000000"/>
                                </a:solidFill>
                                <a:latin typeface="Cambria Math" pitchFamily="34" charset="0"/>
                                <a:ea typeface="Cambria Math" pitchFamily="34" charset="-122"/>
                                <a:cs typeface="Cambria Math" pitchFamily="34" charset="-120"/>
                              </a:rPr>
                              <m:t>2</m:t>
                            </m:r>
                          </m:sup>
                        </m:sSubSup>
                      </m:den>
                    </m:f>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≈1.9</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𝑅</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=4</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𝑅</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椭圆停泊轨道</a:t>
                </a:r>
                <a:r>
                  <a:rPr lang="en-US" altLang="zh-CN" sz="1800" b="0" i="0">
                    <a:solidFill>
                      <a:srgbClr val="000000"/>
                    </a:solidFill>
                    <a:latin typeface="微软雅黑" pitchFamily="34" charset="0"/>
                    <a:ea typeface="微软雅黑" pitchFamily="34" charset="-122"/>
                    <a:cs typeface="微软雅黑" pitchFamily="34" charset="-120"/>
                  </a:rPr>
                  <a:t>”远地点到地面</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距离为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𝑅</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≈1.8</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𝑅</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800" b="0" i="0" dirty="0">
                    <a:solidFill>
                      <a:srgbClr val="000000"/>
                    </a:solidFill>
                    <a:latin typeface="微软雅黑" pitchFamily="34" charset="0"/>
                    <a:ea typeface="微软雅黑" pitchFamily="34" charset="-122"/>
                    <a:cs typeface="微软雅黑" pitchFamily="34" charset="-120"/>
                  </a:rPr>
                  <a:t>大椭圆轨道”远地点到地面距离为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𝑅</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=6</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𝑅</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，则有</a:t>
                </a:r>
              </a:p>
              <a:p>
                <a:pPr latinLnBrk="1">
                  <a:lnSpc>
                    <a:spcPts val="3100"/>
                  </a:lnSpc>
                </a:pP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h</m:t>
                        </m:r>
                      </m:e>
                      <m:sub>
                        <m:r>
                          <a:rPr lang="en-US" altLang="zh-CN" b="0" i="0">
                            <a:solidFill>
                              <a:srgbClr val="000000"/>
                            </a:solidFill>
                            <a:latin typeface="Cambria Math" pitchFamily="34" charset="0"/>
                            <a:ea typeface="Cambria Math" pitchFamily="34" charset="-122"/>
                            <a:cs typeface="Cambria Math" pitchFamily="34" charset="-120"/>
                          </a:rPr>
                          <m:t>1</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h</m:t>
                        </m:r>
                      </m:e>
                      <m:sub>
                        <m:r>
                          <a:rPr lang="en-US" altLang="zh-CN" b="0" i="0">
                            <a:solidFill>
                              <a:srgbClr val="000000"/>
                            </a:solidFill>
                            <a:latin typeface="Cambria Math" pitchFamily="34" charset="0"/>
                            <a:ea typeface="Cambria Math" pitchFamily="34" charset="-122"/>
                            <a:cs typeface="Cambria Math" pitchFamily="34" charset="-120"/>
                          </a:rPr>
                          <m:t>2</m:t>
                        </m:r>
                      </m:sub>
                    </m:sSub>
                    <m:r>
                      <a:rPr lang="en-US" altLang="zh-CN" b="0" i="0">
                        <a:solidFill>
                          <a:srgbClr val="000000"/>
                        </a:solidFill>
                        <a:latin typeface="Cambria Math" pitchFamily="34" charset="0"/>
                        <a:ea typeface="Cambria Math" pitchFamily="34" charset="-122"/>
                        <a:cs typeface="Cambria Math" pitchFamily="34" charset="-120"/>
                      </a:rPr>
                      <m:t>≈1:3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，故A正确.</a:t>
                </a:r>
                <a:endParaRPr lang="en-US" altLang="zh-CN" dirty="0"/>
              </a:p>
            </p:txBody>
          </p:sp>
        </mc:Choice>
        <mc:Fallback>
          <p:sp>
            <p:nvSpPr>
              <p:cNvPr id="6" name="QC_5_AS.17_1#69653632a?vop=1&amp;pid=d139a5d52&amp;color=0,0,0&amp;vtp=1&amp;bbb=1&amp;hb=1"/>
              <p:cNvSpPr>
                <a:spLocks noRot="1" noChangeAspect="1" noMove="1" noResize="1" noEditPoints="1" noAdjustHandles="1" noChangeArrowheads="1" noChangeShapeType="1" noTextEdit="1"/>
              </p:cNvSpPr>
              <p:nvPr/>
            </p:nvSpPr>
            <p:spPr>
              <a:xfrm>
                <a:off x="832104" y="3961322"/>
                <a:ext cx="10533888" cy="2094230"/>
              </a:xfrm>
              <a:prstGeom prst="rect">
                <a:avLst/>
              </a:prstGeom>
              <a:blipFill>
                <a:blip r:embed="rId6"/>
                <a:stretch>
                  <a:fillRect l="-1389" r="-868" b="-670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 calcmode="lin" valueType="num">
                                      <p:cBhvr additive="base">
                                        <p:cTn id="3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634</Words>
  <Application>Microsoft Office PowerPoint</Application>
  <PresentationFormat>宽屏</PresentationFormat>
  <Paragraphs>70</Paragraphs>
  <Slides>8</Slides>
  <Notes>8</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8</vt:i4>
      </vt:variant>
    </vt:vector>
  </HeadingPairs>
  <TitlesOfParts>
    <vt:vector size="15" baseType="lpstr">
      <vt:lpstr>Arial (正文)</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2025-10-29T06:47:20Z</dcterms:created>
  <dcterms:modified xsi:type="dcterms:W3CDTF">2025-10-29T06:48:11Z</dcterms:modified>
  <cp:category/>
  <cp:contentStatus/>
</cp:coreProperties>
</file>